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79" r:id="rId2"/>
    <p:sldId id="281" r:id="rId3"/>
    <p:sldId id="334" r:id="rId4"/>
    <p:sldId id="280" r:id="rId5"/>
    <p:sldId id="335" r:id="rId6"/>
    <p:sldId id="339" r:id="rId7"/>
    <p:sldId id="336" r:id="rId8"/>
    <p:sldId id="337" r:id="rId9"/>
    <p:sldId id="338" r:id="rId10"/>
    <p:sldId id="344" r:id="rId11"/>
    <p:sldId id="298" r:id="rId12"/>
    <p:sldId id="297" r:id="rId13"/>
    <p:sldId id="345" r:id="rId14"/>
    <p:sldId id="308" r:id="rId15"/>
    <p:sldId id="340" r:id="rId16"/>
    <p:sldId id="341" r:id="rId17"/>
    <p:sldId id="347" r:id="rId18"/>
    <p:sldId id="343" r:id="rId19"/>
    <p:sldId id="342" r:id="rId20"/>
    <p:sldId id="346" r:id="rId21"/>
    <p:sldId id="31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7FB01"/>
    <a:srgbClr val="E577C6"/>
    <a:srgbClr val="AFDAF7"/>
    <a:srgbClr val="66FF66"/>
    <a:srgbClr val="00CC00"/>
    <a:srgbClr val="FFFFFF"/>
    <a:srgbClr val="6EBCD1"/>
    <a:srgbClr val="854A98"/>
    <a:srgbClr val="0C8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74662" autoAdjust="0"/>
  </p:normalViewPr>
  <p:slideViewPr>
    <p:cSldViewPr snapToGrid="0">
      <p:cViewPr varScale="1">
        <p:scale>
          <a:sx n="102" d="100"/>
          <a:sy n="102" d="100"/>
        </p:scale>
        <p:origin x="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E0A72-8F01-4652-B984-73A84DFF7643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97152-54D5-404C-80EF-58C12B0E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6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1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2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6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6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5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EAA-2EDA-4A0E-898B-E229322BF76B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583D-B267-4ADF-BEDC-08E496CE11D3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6BC5-AC63-4926-96BE-9B3E4AB9492D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9C2-06C5-44A3-AF9A-819D7A3EEAA0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2F9E-ADFA-4E90-BAC2-1E58B345295D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C20A-EE8B-44A0-9A9A-70DEDD164719}" type="datetime1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2343-4D7B-475A-99DA-3ED1630F1A21}" type="datetime1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F20-EFDD-4AE5-84D9-EB14D4784F8B}" type="datetime1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91AB-FB39-4FD7-802C-8C869FF5D842}" type="datetime1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4B6-C8C7-481E-97D7-5C25C3778513}" type="datetime1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A0B7-3B65-4693-ACB1-6E1F36B53F29}" type="datetime1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18C7-BD7B-41FD-8397-E93F4293D719}" type="datetime1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5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Pope franci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-99" r="-1"/>
          <a:stretch/>
        </p:blipFill>
        <p:spPr bwMode="auto">
          <a:xfrm>
            <a:off x="7284" y="2419389"/>
            <a:ext cx="3416490" cy="2724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"/>
          <p:cNvSpPr txBox="1">
            <a:spLocks/>
          </p:cNvSpPr>
          <p:nvPr/>
        </p:nvSpPr>
        <p:spPr>
          <a:xfrm>
            <a:off x="340659" y="392200"/>
            <a:ext cx="7862048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+mj-cs"/>
              </a:defRPr>
            </a:lvl1pPr>
          </a:lstStyle>
          <a:p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Si’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010" y="1276067"/>
            <a:ext cx="85556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Praise be to you, My Lord</a:t>
            </a:r>
          </a:p>
          <a:p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</a:t>
            </a:r>
            <a:r>
              <a:rPr lang="en-NZ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A</a:t>
            </a:r>
            <a:r>
              <a:rPr lang="en-NZ" sz="3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NZ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Letter </a:t>
            </a:r>
            <a:r>
              <a:rPr lang="en-NZ" sz="3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from</a:t>
            </a:r>
          </a:p>
          <a:p>
            <a:r>
              <a:rPr lang="en-NZ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NZ" sz="3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                  Pope Francis                          </a:t>
            </a:r>
          </a:p>
          <a:p>
            <a:r>
              <a:rPr lang="en-NZ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NZ" sz="3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                </a:t>
            </a:r>
          </a:p>
          <a:p>
            <a:r>
              <a:rPr lang="en-NZ" sz="36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NZ" sz="3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                </a:t>
            </a:r>
            <a:r>
              <a:rPr lang="en-NZ" sz="40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Assembly</a:t>
            </a:r>
          </a:p>
          <a:p>
            <a:pPr algn="ctr"/>
            <a:r>
              <a:rPr lang="en-NZ" sz="40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40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Resource</a:t>
            </a:r>
            <a:endParaRPr lang="en-NZ" sz="4000" b="1" dirty="0">
              <a:solidFill>
                <a:srgbClr val="E57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48700" y="4767263"/>
            <a:ext cx="276224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</a:t>
            </a:fld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7" y="1919159"/>
            <a:ext cx="3076315" cy="28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64" y="2500551"/>
            <a:ext cx="2057400" cy="26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814">
            <a:off x="4692018" y="3046697"/>
            <a:ext cx="2657629" cy="177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689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Air Pollution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" y="1200150"/>
            <a:ext cx="4650100" cy="384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does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air pollution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affect: </a:t>
            </a:r>
          </a:p>
          <a:p>
            <a:r>
              <a:rPr lang="en-NZ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People</a:t>
            </a:r>
          </a:p>
          <a:p>
            <a:r>
              <a:rPr lang="en-NZ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Animals</a:t>
            </a:r>
          </a:p>
          <a:p>
            <a:r>
              <a:rPr lang="en-NZ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Birds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en-NZ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Plants</a:t>
            </a:r>
          </a:p>
          <a:p>
            <a:endParaRPr lang="en-NZ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9936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10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55" y="0"/>
            <a:ext cx="3674745" cy="2500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 r="2584" b="4365"/>
          <a:stretch/>
        </p:blipFill>
        <p:spPr bwMode="auto">
          <a:xfrm>
            <a:off x="5138304" y="3077192"/>
            <a:ext cx="3998185" cy="2052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8" y="1"/>
            <a:ext cx="8489112" cy="800100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 - the Earth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8" y="1071541"/>
            <a:ext cx="3317037" cy="4071958"/>
          </a:xfrm>
        </p:spPr>
        <p:txBody>
          <a:bodyPr/>
          <a:lstStyle/>
          <a:p>
            <a:pPr marL="0" indent="0">
              <a:buNone/>
            </a:pPr>
            <a:r>
              <a:rPr lang="en-NZ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ubbish </a:t>
            </a:r>
            <a:r>
              <a:rPr lang="en-N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millions of tons of 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waste from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people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shops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factories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buildings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lie all over our planet </a:t>
            </a:r>
            <a:endParaRPr lang="en-NZ" dirty="0"/>
          </a:p>
        </p:txBody>
      </p:sp>
      <p:pic>
        <p:nvPicPr>
          <p:cNvPr id="8" name="Picture 7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1"/>
          <a:stretch/>
        </p:blipFill>
        <p:spPr bwMode="auto">
          <a:xfrm rot="476096">
            <a:off x="6766941" y="373870"/>
            <a:ext cx="2389887" cy="225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r="14594"/>
          <a:stretch/>
        </p:blipFill>
        <p:spPr bwMode="auto">
          <a:xfrm>
            <a:off x="3740625" y="709848"/>
            <a:ext cx="2713124" cy="2367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52915"/>
            <a:ext cx="2590800" cy="288985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11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Image result for waste plastic imag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541">
            <a:off x="2937517" y="3280218"/>
            <a:ext cx="2278366" cy="16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7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889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Common Home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153" y="1284531"/>
            <a:ext cx="5387248" cy="368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‘The earth, our home, is beginning to look more and </a:t>
            </a: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more 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like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pile of filth’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21)</a:t>
            </a:r>
            <a:endParaRPr lang="en-NZ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Earth belongs to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is </a:t>
            </a:r>
            <a:r>
              <a:rPr lang="en-NZ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loan to us </a:t>
            </a:r>
            <a:endParaRPr lang="en-NZ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(</a:t>
            </a: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LS 67)</a:t>
            </a:r>
          </a:p>
          <a:p>
            <a:endParaRPr lang="en-NZ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309">
            <a:off x="5885692" y="25925"/>
            <a:ext cx="3316586" cy="240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29" y="2604304"/>
            <a:ext cx="3953092" cy="250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31484" y="4554056"/>
            <a:ext cx="46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12</a:t>
            </a:r>
            <a:endParaRPr lang="en-N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841">
            <a:off x="5646629" y="2776962"/>
            <a:ext cx="3326130" cy="230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5406390" cy="120015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The Earth – </a:t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Common Home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5900"/>
            <a:ext cx="5097780" cy="3556000"/>
          </a:xfrm>
        </p:spPr>
        <p:txBody>
          <a:bodyPr/>
          <a:lstStyle/>
          <a:p>
            <a: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Why do you think we have so much </a:t>
            </a:r>
            <a:r>
              <a:rPr lang="en-NZ" b="1" dirty="0" smtClean="0">
                <a:solidFill>
                  <a:srgbClr val="E577C6"/>
                </a:solidFill>
                <a:latin typeface="Comic Sans MS" panose="030F0702030302020204" pitchFamily="66" charset="0"/>
              </a:rPr>
              <a:t>rubbish </a:t>
            </a:r>
            <a: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nowadays?</a:t>
            </a:r>
          </a:p>
          <a:p>
            <a:r>
              <a:rPr lang="en-NZ" b="1" dirty="0" smtClean="0">
                <a:solidFill>
                  <a:srgbClr val="AFDAF7"/>
                </a:solidFill>
                <a:latin typeface="Comic Sans MS" panose="030F0702030302020204" pitchFamily="66" charset="0"/>
              </a:rPr>
              <a:t>What can             </a:t>
            </a:r>
            <a:r>
              <a:rPr lang="en-NZ" sz="5400" b="1" dirty="0" smtClean="0">
                <a:solidFill>
                  <a:srgbClr val="F7FB01"/>
                </a:solidFill>
                <a:latin typeface="Comic Sans MS" panose="030F0702030302020204" pitchFamily="66" charset="0"/>
              </a:rPr>
              <a:t>we</a:t>
            </a:r>
            <a:r>
              <a:rPr lang="en-NZ" b="1" dirty="0" smtClean="0">
                <a:solidFill>
                  <a:srgbClr val="AFDAF7"/>
                </a:solidFill>
                <a:latin typeface="Comic Sans MS" panose="030F0702030302020204" pitchFamily="66" charset="0"/>
              </a:rPr>
              <a:t> do            about it?</a:t>
            </a:r>
            <a:endParaRPr lang="en-NZ" b="1" dirty="0">
              <a:solidFill>
                <a:srgbClr val="AFDAF7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59080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7FB01"/>
                </a:solidFill>
              </a:rPr>
              <a:t>13</a:t>
            </a:fld>
            <a:endParaRPr lang="en-GB" sz="1800" b="1" dirty="0">
              <a:solidFill>
                <a:srgbClr val="F7FB01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386">
            <a:off x="5284883" y="-119536"/>
            <a:ext cx="3657600" cy="252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34" y="2803206"/>
            <a:ext cx="2831792" cy="234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9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7955" r="9461" b="8843"/>
          <a:stretch/>
        </p:blipFill>
        <p:spPr bwMode="auto">
          <a:xfrm>
            <a:off x="2189063" y="749486"/>
            <a:ext cx="2648775" cy="238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5672"/>
          </a:xfrm>
        </p:spPr>
        <p:txBody>
          <a:bodyPr/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 Pollution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45" y="1893855"/>
            <a:ext cx="4525433" cy="3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16072" b="3885"/>
          <a:stretch/>
        </p:blipFill>
        <p:spPr bwMode="auto">
          <a:xfrm rot="20838241">
            <a:off x="2523693" y="3232697"/>
            <a:ext cx="2486936" cy="1697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01">
            <a:off x="6478977" y="50041"/>
            <a:ext cx="2746353" cy="225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9" y="1"/>
            <a:ext cx="2321314" cy="171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imag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9" t="4380" b="8013"/>
          <a:stretch/>
        </p:blipFill>
        <p:spPr bwMode="auto">
          <a:xfrm>
            <a:off x="4476894" y="749486"/>
            <a:ext cx="1644540" cy="1490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4825" y="2707796"/>
            <a:ext cx="563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bad is it?</a:t>
            </a:r>
            <a:endParaRPr lang="en-N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590800" cy="520667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14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ted imag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500" r="2916" b="10556"/>
          <a:stretch/>
        </p:blipFill>
        <p:spPr bwMode="auto">
          <a:xfrm rot="731693">
            <a:off x="35048" y="1777544"/>
            <a:ext cx="2529804" cy="1820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Related image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6148" b="15164"/>
          <a:stretch/>
        </p:blipFill>
        <p:spPr bwMode="auto">
          <a:xfrm>
            <a:off x="0" y="3463287"/>
            <a:ext cx="2535705" cy="1680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0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4616" r="5625" b="10462"/>
          <a:stretch/>
        </p:blipFill>
        <p:spPr bwMode="auto">
          <a:xfrm>
            <a:off x="6780243" y="3501049"/>
            <a:ext cx="2333625" cy="1618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01" y="42545"/>
            <a:ext cx="4704399" cy="64135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Ocean Life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" y="811530"/>
            <a:ext cx="6155055" cy="4230370"/>
          </a:xfrm>
        </p:spPr>
        <p:txBody>
          <a:bodyPr>
            <a:normAutofit fontScale="85000" lnSpcReduction="10000"/>
          </a:bodyPr>
          <a:lstStyle/>
          <a:p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 contain:   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40)</a:t>
            </a:r>
          </a:p>
          <a:p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most of our planet’s </a:t>
            </a:r>
            <a:r>
              <a:rPr lang="en-NZ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 supply</a:t>
            </a:r>
          </a:p>
          <a:p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immense variety of </a:t>
            </a:r>
            <a:r>
              <a:rPr lang="en-NZ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living creatures </a:t>
            </a:r>
          </a:p>
          <a:p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most of them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</a:t>
            </a:r>
            <a:r>
              <a:rPr lang="en-NZ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still unknown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NZ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</a:t>
            </a:r>
          </a:p>
          <a:p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arine life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en-NZ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birds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and </a:t>
            </a:r>
            <a:r>
              <a:rPr lang="en-NZ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fish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are badly     affected by </a:t>
            </a:r>
            <a:r>
              <a:rPr lang="en-N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of the oceans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0256" y="4767263"/>
            <a:ext cx="213360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15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 result for rare fish image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3653" r="6968" b="5229"/>
          <a:stretch/>
        </p:blipFill>
        <p:spPr bwMode="auto">
          <a:xfrm rot="20979983">
            <a:off x="6569638" y="1846581"/>
            <a:ext cx="2345055" cy="1657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336">
            <a:off x="6589601" y="208242"/>
            <a:ext cx="2274664" cy="176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6464" r="6000" b="4943"/>
          <a:stretch/>
        </p:blipFill>
        <p:spPr bwMode="auto">
          <a:xfrm rot="21069843">
            <a:off x="4134403" y="2703840"/>
            <a:ext cx="2554798" cy="2415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2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3414" b="2927"/>
          <a:stretch/>
        </p:blipFill>
        <p:spPr bwMode="auto">
          <a:xfrm>
            <a:off x="4034788" y="714756"/>
            <a:ext cx="2118361" cy="2174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974612"/>
            <a:ext cx="3390900" cy="2168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" y="1"/>
            <a:ext cx="8562976" cy="736599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Pollution of the Oceans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736600"/>
            <a:ext cx="5629275" cy="4305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many kinds of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 </a:t>
            </a:r>
            <a:r>
              <a:rPr lang="en-NZ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</a:t>
            </a:r>
            <a:r>
              <a:rPr lang="en-NZ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NZ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en-NZ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chemicals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en-NZ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oil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</a:p>
          <a:p>
            <a:r>
              <a:rPr lang="en-NZ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sewage </a:t>
            </a:r>
            <a:r>
              <a:rPr lang="en-NZ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 toilets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and….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endParaRPr lang="en-N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birds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marine mammals, and </a:t>
            </a:r>
            <a:endParaRPr lang="en-N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fish are most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affected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</a:t>
            </a:r>
          </a:p>
          <a:p>
            <a:pPr marL="0" indent="0">
              <a:buNone/>
            </a:pP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NZ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 </a:t>
            </a:r>
            <a:r>
              <a:rPr lang="en-NZ" b="1" dirty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their diets</a:t>
            </a:r>
          </a:p>
          <a:p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486025" cy="274637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16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53"/>
          <a:stretch/>
        </p:blipFill>
        <p:spPr bwMode="auto">
          <a:xfrm>
            <a:off x="6038851" y="0"/>
            <a:ext cx="3105150" cy="2911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aste plastic 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878">
            <a:off x="5193628" y="82126"/>
            <a:ext cx="3904652" cy="209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802" r="2537" b="3892"/>
          <a:stretch/>
        </p:blipFill>
        <p:spPr bwMode="auto">
          <a:xfrm>
            <a:off x="5147908" y="2091690"/>
            <a:ext cx="3996092" cy="305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5729"/>
            <a:ext cx="4823460" cy="1309847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Pollution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how did    it get there?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30680"/>
            <a:ext cx="5223510" cy="3317716"/>
          </a:xfrm>
        </p:spPr>
        <p:txBody>
          <a:bodyPr>
            <a:normAutofit/>
          </a:bodyPr>
          <a:lstStyle/>
          <a:p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does all this </a:t>
            </a:r>
            <a:r>
              <a:rPr lang="en-N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into our seas and oceans?</a:t>
            </a:r>
          </a:p>
          <a:p>
            <a:pPr marL="0" indent="0">
              <a:buNone/>
            </a:pPr>
            <a:r>
              <a:rPr lang="en-NZ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What can we do?</a:t>
            </a:r>
            <a:endParaRPr lang="en-NZ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72159"/>
            <a:ext cx="2499360" cy="3762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17</a:t>
            </a:fld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2" b="3990"/>
          <a:stretch/>
        </p:blipFill>
        <p:spPr bwMode="auto">
          <a:xfrm rot="626833">
            <a:off x="4158814" y="2925931"/>
            <a:ext cx="2998587" cy="2217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87" y="3619500"/>
            <a:ext cx="1868688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 r="2778" b="3821"/>
          <a:stretch/>
        </p:blipFill>
        <p:spPr bwMode="auto">
          <a:xfrm>
            <a:off x="7058024" y="2034063"/>
            <a:ext cx="2000251" cy="1585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2560" r="10735" b="4306"/>
          <a:stretch/>
        </p:blipFill>
        <p:spPr bwMode="auto">
          <a:xfrm rot="21196587">
            <a:off x="4161244" y="731906"/>
            <a:ext cx="2723556" cy="201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8553450" cy="885825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Our </a:t>
            </a:r>
            <a:r>
              <a:rPr lang="en-N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Air</a:t>
            </a: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Earth</a:t>
            </a: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Oceans</a:t>
            </a: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and </a:t>
            </a:r>
            <a: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Us</a:t>
            </a:r>
            <a:endParaRPr lang="en-NZ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885825"/>
            <a:ext cx="4291039" cy="4156075"/>
          </a:xfrm>
        </p:spPr>
        <p:txBody>
          <a:bodyPr>
            <a:normAutofit lnSpcReduction="10000"/>
          </a:bodyPr>
          <a:lstStyle/>
          <a:p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Pope Francis says  that </a:t>
            </a:r>
            <a:r>
              <a:rPr lang="en-NZ" sz="2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everything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on  the planet, including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people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are </a:t>
            </a:r>
            <a:r>
              <a:rPr lang="en-N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connected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need to think about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actions   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how they    affect </a:t>
            </a:r>
            <a:r>
              <a:rPr lang="en-NZ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other people 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our </a:t>
            </a:r>
            <a:r>
              <a:rPr lang="en-NZ" sz="2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surroundings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z="1800" b="1" smtClean="0">
                <a:solidFill>
                  <a:schemeClr val="tx1"/>
                </a:solidFill>
              </a:rPr>
              <a:t>18</a:t>
            </a:fld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Related imag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 rot="757610">
            <a:off x="7008202" y="847465"/>
            <a:ext cx="2106228" cy="1184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47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6851"/>
          </a:xfrm>
        </p:spPr>
        <p:txBody>
          <a:bodyPr/>
          <a:lstStyle/>
          <a:p>
            <a:pPr algn="l"/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What can we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0" y="1040860"/>
            <a:ext cx="5719864" cy="3901530"/>
          </a:xfrm>
        </p:spPr>
        <p:txBody>
          <a:bodyPr/>
          <a:lstStyle/>
          <a:p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some of the things that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could do to improve this situation?</a:t>
            </a:r>
          </a:p>
          <a:p>
            <a:endParaRPr lang="en-NZ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Discuss: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</a:t>
            </a:r>
            <a:r>
              <a:rPr lang="en-NZ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re-use,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recycle, </a:t>
            </a:r>
            <a:r>
              <a:rPr lang="en-NZ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reduce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NZ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refuse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(say, “NO!”)   </a:t>
            </a:r>
            <a:endParaRPr lang="en-N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0390" y="4682206"/>
            <a:ext cx="213360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19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14906" r="7695" b="956"/>
          <a:stretch/>
        </p:blipFill>
        <p:spPr bwMode="auto">
          <a:xfrm>
            <a:off x="5887424" y="0"/>
            <a:ext cx="3256576" cy="2491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232">
            <a:off x="6223695" y="2473181"/>
            <a:ext cx="2640210" cy="2700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9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6" y="1"/>
            <a:ext cx="8277718" cy="865784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Si’, mi </a:t>
            </a: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Signore</a:t>
            </a:r>
            <a: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</a:b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1" y="1355062"/>
            <a:ext cx="5133503" cy="3717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L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etter </a:t>
            </a:r>
            <a:r>
              <a:rPr lang="en-N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takes its name from </a:t>
            </a:r>
            <a:r>
              <a:rPr lang="en-N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</a:t>
            </a:r>
            <a:r>
              <a:rPr lang="en-N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N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Francis’ prayer:             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Canticle of the Creatures’</a:t>
            </a:r>
          </a:p>
          <a:p>
            <a:pPr marL="0" indent="0">
              <a:buNone/>
            </a:pP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Laudato si’, </a:t>
            </a:r>
            <a:r>
              <a:rPr lang="it-I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Signore </a:t>
            </a:r>
            <a:endParaRPr lang="it-IT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cum 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tucte le Tue 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creature’</a:t>
            </a:r>
            <a:endParaRPr lang="en-NZ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Praise be to you, my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Lord              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through all your creatures”</a:t>
            </a:r>
            <a:endParaRPr lang="it-IT" sz="24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4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endParaRPr lang="en-NZ" sz="2400" b="1" dirty="0">
              <a:solidFill>
                <a:srgbClr val="E57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sz="2400" dirty="0" smtClean="0"/>
              <a:t>  </a:t>
            </a:r>
            <a:endParaRPr lang="en-NZ" sz="2400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06" y="721389"/>
            <a:ext cx="227076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8" y="1926784"/>
            <a:ext cx="2475865" cy="16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94" y="3415444"/>
            <a:ext cx="2772674" cy="17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3" y="2216367"/>
            <a:ext cx="14668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3450" y="4797936"/>
            <a:ext cx="400543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2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"/>
            <a:ext cx="2209800" cy="135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snakes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9540" r="1209" b="4241"/>
          <a:stretch/>
        </p:blipFill>
        <p:spPr bwMode="auto">
          <a:xfrm>
            <a:off x="561750" y="4445529"/>
            <a:ext cx="3327662" cy="697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3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6"/>
          <a:stretch/>
        </p:blipFill>
        <p:spPr bwMode="auto">
          <a:xfrm>
            <a:off x="6068646" y="3208814"/>
            <a:ext cx="3201084" cy="1857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" r="3793" b="7391"/>
          <a:stretch/>
        </p:blipFill>
        <p:spPr bwMode="auto">
          <a:xfrm>
            <a:off x="197999" y="761204"/>
            <a:ext cx="2723836" cy="218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204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What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 </a:t>
            </a:r>
            <a:r>
              <a:rPr lang="en-NZ" b="1" dirty="0" smtClean="0">
                <a:solidFill>
                  <a:srgbClr val="E577C6"/>
                </a:solidFill>
                <a:latin typeface="Comic Sans MS" panose="030F0702030302020204" pitchFamily="66" charset="0"/>
              </a:rPr>
              <a:t>YOU</a:t>
            </a: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00150"/>
            <a:ext cx="8572500" cy="3726180"/>
          </a:xfrm>
        </p:spPr>
        <p:txBody>
          <a:bodyPr/>
          <a:lstStyle/>
          <a:p>
            <a:endParaRPr lang="en-NZ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221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20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65" y="761204"/>
            <a:ext cx="3102135" cy="232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1" y="3202781"/>
            <a:ext cx="3186082" cy="186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5660" r="6116" b="7659"/>
          <a:stretch/>
        </p:blipFill>
        <p:spPr bwMode="auto">
          <a:xfrm>
            <a:off x="3596925" y="3120311"/>
            <a:ext cx="2345991" cy="2028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Related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61" y="82402"/>
            <a:ext cx="2343150" cy="280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6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/>
            </a:r>
            <a:b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r>
              <a:rPr lang="en-NZ" sz="53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</a:t>
            </a:r>
            <a:r>
              <a:rPr lang="en-NZ" sz="53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</a:t>
            </a:r>
            <a:r>
              <a:rPr lang="en-NZ" sz="5300" b="1" dirty="0">
                <a:solidFill>
                  <a:srgbClr val="00FFFF"/>
                </a:solidFill>
                <a:latin typeface="Comic Sans MS" panose="030F0702030302020204" pitchFamily="66" charset="0"/>
              </a:rPr>
              <a:t> I </a:t>
            </a:r>
            <a:r>
              <a:rPr lang="en-NZ" sz="53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do?</a:t>
            </a:r>
            <a:r>
              <a:rPr lang="en-NZ" sz="5300" b="1" dirty="0">
                <a:solidFill>
                  <a:srgbClr val="00FFFF"/>
                </a:solidFill>
                <a:latin typeface="Comic Sans MS" panose="030F0702030302020204" pitchFamily="66" charset="0"/>
              </a:rPr>
              <a:t/>
            </a:r>
            <a:br>
              <a:rPr lang="en-NZ" sz="5300" b="1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endParaRPr lang="en-NZ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458200" cy="367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</a:t>
            </a:r>
            <a:r>
              <a:rPr lang="en-NZ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takes</a:t>
            </a: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…..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All it takes is for 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</a:t>
            </a:r>
            <a:r>
              <a:rPr lang="en-NZ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good person 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to restore hope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71)</a:t>
            </a:r>
          </a:p>
          <a:p>
            <a:pPr marL="0" indent="0">
              <a:buNone/>
            </a:pPr>
            <a:endParaRPr lang="en-N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N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NZ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</a:t>
            </a:r>
            <a:r>
              <a:rPr lang="en-N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that one good person?</a:t>
            </a:r>
            <a:endParaRPr lang="en-NZ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4800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6507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21</a:t>
            </a:fld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333"/>
          <a:stretch/>
        </p:blipFill>
        <p:spPr bwMode="auto">
          <a:xfrm rot="21136556">
            <a:off x="6274931" y="2533793"/>
            <a:ext cx="2705492" cy="2616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5217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Si’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9" y="1157592"/>
            <a:ext cx="6465652" cy="3985908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Laudato Si’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subtitled:              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 Care for Our Common Home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was sent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 in June 2015 </a:t>
            </a:r>
          </a:p>
          <a:p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addressed to “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 person on this planet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N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no3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r>
              <a:rPr lang="en-NZ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  <a:p>
            <a:pPr marL="0" indent="0" algn="ctr">
              <a:buNone/>
            </a:pPr>
            <a:r>
              <a:rPr lang="en-NZ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means it is a letter             to </a:t>
            </a:r>
            <a:r>
              <a:rPr lang="en-NZ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of us </a:t>
            </a:r>
            <a:r>
              <a:rPr lang="en-NZ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 –                     to </a:t>
            </a:r>
            <a:r>
              <a:rPr lang="en-NZ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</a:t>
            </a:r>
            <a:r>
              <a:rPr lang="en-NZ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to </a:t>
            </a:r>
            <a:r>
              <a:rPr lang="en-NZ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</a:t>
            </a:r>
          </a:p>
          <a:p>
            <a:pPr marL="0" indent="0">
              <a:buNone/>
            </a:pPr>
            <a:r>
              <a:rPr lang="en-NZ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NZ" sz="3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5702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3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702">
            <a:off x="6342436" y="85859"/>
            <a:ext cx="2879386" cy="257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2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43" y="1001543"/>
            <a:ext cx="4141957" cy="4141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16541"/>
            <a:ext cx="8566484" cy="947084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-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Everybody</a:t>
            </a:r>
            <a: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381329"/>
            <a:ext cx="5147009" cy="3834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does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Pope Francis </a:t>
            </a:r>
            <a:r>
              <a:rPr lang="en-NZ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say    to us in his letter? 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tells us that he is very worried about our home – </a:t>
            </a:r>
          </a:p>
          <a:p>
            <a:pPr marL="0" indent="0">
              <a:buNone/>
            </a:pPr>
            <a:r>
              <a:rPr lang="en-NZ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NZ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Planet Earth 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en-N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ope </a:t>
            </a:r>
            <a:r>
              <a:rPr lang="en-NZ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rancis </a:t>
            </a:r>
            <a:r>
              <a:rPr lang="en-NZ" sz="2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says that</a:t>
            </a:r>
            <a:r>
              <a:rPr lang="en-N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N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should be worried too.</a:t>
            </a:r>
          </a:p>
          <a:p>
            <a:pPr marL="0" indent="0">
              <a:buNone/>
            </a:pPr>
            <a:r>
              <a:rPr lang="en-N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</a:t>
            </a:r>
            <a:r>
              <a:rPr lang="en-N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WHY? 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9796" y="4767263"/>
            <a:ext cx="447472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4</a:t>
            </a:fld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sunset images NZ animals tre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94" y="3328043"/>
            <a:ext cx="3426106" cy="181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77"/>
            <a:ext cx="8229600" cy="966348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Si’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the Planet</a:t>
            </a:r>
            <a: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4" y="1200150"/>
            <a:ext cx="7091463" cy="3841750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Pope Francis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‘drawing on the results of the 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best scientific research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available today’,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says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that: </a:t>
            </a:r>
            <a:endParaRPr lang="en-N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using too much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our        planet’s resources</a:t>
            </a:r>
          </a:p>
          <a:p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taking care of our        beautiful world – its</a:t>
            </a:r>
            <a:r>
              <a:rPr lang="en-NZ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forests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        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bush</a:t>
            </a:r>
            <a:endParaRPr lang="en-NZ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5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Image result for sunset images NZ animals tre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397">
            <a:off x="6097622" y="1161016"/>
            <a:ext cx="3044757" cy="202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5100"/>
            <a:ext cx="4343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0"/>
            <a:ext cx="8543925" cy="1524000"/>
          </a:xfrm>
        </p:spPr>
        <p:txBody>
          <a:bodyPr>
            <a:normAutofit/>
          </a:bodyPr>
          <a:lstStyle/>
          <a:p>
            <a:pPr algn="l"/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Si’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b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esponsibility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625600"/>
            <a:ext cx="4905375" cy="3416300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Pope 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rancis says:</a:t>
            </a:r>
          </a:p>
          <a:p>
            <a:pPr marL="0" indent="0" algn="ctr">
              <a:buNone/>
            </a:pP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a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responsibility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care       for the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environment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everything 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it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NZ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LS 67)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803494"/>
            <a:ext cx="2405605" cy="238406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6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0"/>
            <a:ext cx="3324225" cy="260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2500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are we doing?</a:t>
            </a:r>
            <a:endParaRPr lang="en-N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952501"/>
            <a:ext cx="5674671" cy="4010023"/>
          </a:xfrm>
        </p:spPr>
        <p:txBody>
          <a:bodyPr>
            <a:normAutofit lnSpcReduction="10000"/>
          </a:bodyPr>
          <a:lstStyle/>
          <a:p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of the worst things </a:t>
            </a: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harming our world is </a:t>
            </a:r>
          </a:p>
          <a:p>
            <a:pPr marL="0" indent="0">
              <a:buNone/>
            </a:pPr>
            <a:r>
              <a:rPr lang="en-N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</a:t>
            </a:r>
            <a:r>
              <a:rPr lang="en-N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</a:p>
          <a:p>
            <a:pPr marL="0" indent="0">
              <a:buNone/>
            </a:pPr>
            <a:r>
              <a:rPr lang="en-NZ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 anything that is introduced into an environment that </a:t>
            </a:r>
            <a:r>
              <a:rPr lang="en-N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can </a:t>
            </a:r>
            <a:r>
              <a:rPr lang="en-NZ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 it harm</a:t>
            </a:r>
          </a:p>
          <a:p>
            <a:pPr marL="0" indent="0">
              <a:buNone/>
            </a:pPr>
            <a:endParaRPr lang="en-NZ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38506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7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600" r="2989" b="5588"/>
          <a:stretch/>
        </p:blipFill>
        <p:spPr bwMode="auto">
          <a:xfrm>
            <a:off x="6205348" y="1"/>
            <a:ext cx="2987213" cy="2403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1" r="3167" b="6674"/>
          <a:stretch/>
        </p:blipFill>
        <p:spPr bwMode="auto">
          <a:xfrm>
            <a:off x="5600930" y="2590529"/>
            <a:ext cx="2844277" cy="2552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916"/>
            <a:ext cx="8229600" cy="1070043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Pollution</a:t>
            </a:r>
            <a:endParaRPr lang="en-N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9" y="1128409"/>
            <a:ext cx="4552545" cy="3913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polluting</a:t>
            </a:r>
            <a:endParaRPr lang="en-NZ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AIR – </a:t>
            </a:r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  poisonous gases</a:t>
            </a:r>
            <a:endParaRPr lang="en-NZ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</a:t>
            </a:r>
            <a:r>
              <a:rPr lang="en-N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EARTH</a:t>
            </a:r>
            <a:r>
              <a:rPr lang="en-NZ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with  millions of tons of rubbish</a:t>
            </a:r>
            <a:endParaRPr lang="en-NZ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</a:t>
            </a:r>
            <a:r>
              <a:rPr lang="en-N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RIVERS, LAKES </a:t>
            </a:r>
            <a:r>
              <a:rPr lang="en-N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</a:t>
            </a:r>
            <a:r>
              <a:rPr lang="en-N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 – </a:t>
            </a:r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</a:t>
            </a:r>
            <a:r>
              <a:rPr lang="en-N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chemicals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oil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sewage</a:t>
            </a:r>
            <a:r>
              <a:rPr lang="en-NZ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 toilets </a:t>
            </a:r>
            <a:r>
              <a:rPr lang="en-NZ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AND……..</a:t>
            </a:r>
            <a:r>
              <a:rPr lang="en-NZ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NZ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</a:t>
            </a:r>
            <a:endParaRPr lang="en-NZ" dirty="0">
              <a:solidFill>
                <a:srgbClr val="00B0F0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0792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8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96">
            <a:off x="6132181" y="221437"/>
            <a:ext cx="3213583" cy="252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planet earth rubbish pollu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00" y="2725702"/>
            <a:ext cx="3511530" cy="25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812">
            <a:off x="3224321" y="80925"/>
            <a:ext cx="3141358" cy="228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7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00"/>
            <a:ext cx="8229600" cy="904876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Pollution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05"/>
            <a:ext cx="5200650" cy="3852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</a:t>
            </a:r>
            <a:r>
              <a:rPr lang="en-NZ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polluting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AIR </a:t>
            </a:r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</a:t>
            </a:r>
            <a:r>
              <a:rPr lang="en-NZ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poisonous gases </a:t>
            </a:r>
            <a:r>
              <a:rPr lang="en-N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from:</a:t>
            </a:r>
            <a:endParaRPr lang="en-NZ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moke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by burning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coal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oil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gas</a:t>
            </a:r>
          </a:p>
          <a:p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transport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</a:t>
            </a:r>
            <a:r>
              <a:rPr lang="en-N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cars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buses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planes </a:t>
            </a:r>
          </a:p>
          <a:p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sprays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fumes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</a:t>
            </a:r>
            <a:r>
              <a:rPr lang="en-NZ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insecticides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fertilisers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industrial </a:t>
            </a:r>
            <a:r>
              <a:rPr lang="en-NZ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fumes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221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9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74" y="29122"/>
            <a:ext cx="3045655" cy="109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4398" r="5036" b="7184"/>
          <a:stretch/>
        </p:blipFill>
        <p:spPr bwMode="auto">
          <a:xfrm>
            <a:off x="7331589" y="-31211"/>
            <a:ext cx="1812411" cy="1754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21" y="1189004"/>
            <a:ext cx="2128210" cy="203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972">
            <a:off x="7048260" y="1913236"/>
            <a:ext cx="2147431" cy="21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332567"/>
            <a:ext cx="3005847" cy="187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22960</TotalTime>
  <Words>716</Words>
  <Application>Microsoft Office PowerPoint</Application>
  <PresentationFormat>On-screen Show (16:9)</PresentationFormat>
  <Paragraphs>138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Heiti Std R</vt:lpstr>
      <vt:lpstr>Arial</vt:lpstr>
      <vt:lpstr>Calibri</vt:lpstr>
      <vt:lpstr>Comic Sans MS</vt:lpstr>
      <vt:lpstr>Custom Design</vt:lpstr>
      <vt:lpstr>PowerPoint Presentation</vt:lpstr>
      <vt:lpstr>      Laudato Si’, mi Signore  </vt:lpstr>
      <vt:lpstr>       Laudato Si’</vt:lpstr>
      <vt:lpstr> Laudato Si’ - to Everybody </vt:lpstr>
      <vt:lpstr> Laudato Si’ – the Planet </vt:lpstr>
      <vt:lpstr>Laudato Si’ –  Responsibility </vt:lpstr>
      <vt:lpstr>What are we doing?</vt:lpstr>
      <vt:lpstr> Pollution</vt:lpstr>
      <vt:lpstr>   Pollution</vt:lpstr>
      <vt:lpstr>Air Pollution</vt:lpstr>
      <vt:lpstr>Pollution - the Earth</vt:lpstr>
      <vt:lpstr>Our Common Home</vt:lpstr>
      <vt:lpstr>     The Earth –  Our Common Home</vt:lpstr>
      <vt:lpstr>Sea Pollution</vt:lpstr>
      <vt:lpstr>  Ocean Life</vt:lpstr>
      <vt:lpstr>Pollution of the Oceans</vt:lpstr>
      <vt:lpstr>Pollution - how did    it get there?</vt:lpstr>
      <vt:lpstr>Our Air, Earth, Oceans and Us</vt:lpstr>
      <vt:lpstr>What can we do?</vt:lpstr>
      <vt:lpstr>   What can YOU do?</vt:lpstr>
      <vt:lpstr> What can I do?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Laudato Si'</dc:title>
  <dc:creator>Von Cassidy</dc:creator>
  <cp:lastModifiedBy>Patrick Cassidy</cp:lastModifiedBy>
  <cp:revision>793</cp:revision>
  <dcterms:created xsi:type="dcterms:W3CDTF">2016-10-02T19:59:59Z</dcterms:created>
  <dcterms:modified xsi:type="dcterms:W3CDTF">2018-03-17T23:15:00Z</dcterms:modified>
</cp:coreProperties>
</file>