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326" r:id="rId2"/>
    <p:sldId id="328" r:id="rId3"/>
    <p:sldId id="354" r:id="rId4"/>
    <p:sldId id="286" r:id="rId5"/>
    <p:sldId id="307" r:id="rId6"/>
    <p:sldId id="355" r:id="rId7"/>
    <p:sldId id="323" r:id="rId8"/>
    <p:sldId id="308" r:id="rId9"/>
    <p:sldId id="332" r:id="rId10"/>
    <p:sldId id="315" r:id="rId11"/>
    <p:sldId id="329" r:id="rId12"/>
    <p:sldId id="333" r:id="rId13"/>
    <p:sldId id="346" r:id="rId14"/>
    <p:sldId id="347" r:id="rId15"/>
    <p:sldId id="327" r:id="rId16"/>
    <p:sldId id="322" r:id="rId17"/>
    <p:sldId id="320" r:id="rId18"/>
    <p:sldId id="353" r:id="rId19"/>
    <p:sldId id="352" r:id="rId20"/>
    <p:sldId id="350" r:id="rId21"/>
    <p:sldId id="349" r:id="rId22"/>
    <p:sldId id="31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C6"/>
    <a:srgbClr val="66FF66"/>
    <a:srgbClr val="AFDAF7"/>
    <a:srgbClr val="00FFFF"/>
    <a:srgbClr val="FF66FF"/>
    <a:srgbClr val="F7FB01"/>
    <a:srgbClr val="FFFFFF"/>
    <a:srgbClr val="00CC00"/>
    <a:srgbClr val="6EBCD1"/>
    <a:srgbClr val="85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70357" autoAdjust="0"/>
  </p:normalViewPr>
  <p:slideViewPr>
    <p:cSldViewPr snapToGrid="0">
      <p:cViewPr varScale="1">
        <p:scale>
          <a:sx n="102" d="100"/>
          <a:sy n="102" d="100"/>
        </p:scale>
        <p:origin x="1623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E0A72-8F01-4652-B984-73A84DFF7643}" type="datetimeFigureOut">
              <a:rPr lang="en-GB" smtClean="0"/>
              <a:t>20/04/2018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97152-54D5-404C-80EF-58C12B0EA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7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4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43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4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2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9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9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97152-54D5-404C-80EF-58C12B0EA2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1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FEAA-2EDA-4A0E-898B-E229322BF76B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583D-B267-4ADF-BEDC-08E496CE11D3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6BC5-AC63-4926-96BE-9B3E4AB9492D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B9C2-06C5-44A3-AF9A-819D7A3EEAA0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5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2F9E-ADFA-4E90-BAC2-1E58B345295D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C20A-EE8B-44A0-9A9A-70DEDD164719}" type="datetime1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2343-4D7B-475A-99DA-3ED1630F1A21}" type="datetime1">
              <a:rPr lang="en-GB" smtClean="0"/>
              <a:t>20/04/2018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3F20-EFDD-4AE5-84D9-EB14D4784F8B}" type="datetime1">
              <a:rPr lang="en-GB" smtClean="0"/>
              <a:t>20/04/2018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8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91AB-FB39-4FD7-802C-8C869FF5D842}" type="datetime1">
              <a:rPr lang="en-GB" smtClean="0"/>
              <a:t>20/04/2018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74B6-C8C7-481E-97D7-5C25C3778513}" type="datetime1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A0B7-3B65-4693-ACB1-6E1F36B53F29}" type="datetime1">
              <a:rPr lang="en-GB" smtClean="0"/>
              <a:t>20/04/2018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18C7-BD7B-41FD-8397-E93F4293D719}" type="datetime1">
              <a:rPr lang="en-GB" smtClean="0"/>
              <a:t>20/04/2018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A963-3545-42B3-9DE3-9511A5BB9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5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dobe Heiti Std R" pitchFamily="34" charset="-128"/>
          <a:ea typeface="Adobe Heiti Std R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 txBox="1">
            <a:spLocks/>
          </p:cNvSpPr>
          <p:nvPr/>
        </p:nvSpPr>
        <p:spPr>
          <a:xfrm>
            <a:off x="340659" y="392200"/>
            <a:ext cx="7862048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  <a:cs typeface="+mj-cs"/>
              </a:defRPr>
            </a:lvl1pPr>
          </a:lstStyle>
          <a:p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Si’</a:t>
            </a:r>
            <a:endParaRPr lang="en-GB" sz="5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259" y="1562643"/>
            <a:ext cx="85556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Praise be to you, My Lord</a:t>
            </a:r>
          </a:p>
          <a:p>
            <a:endParaRPr lang="en-NZ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NZ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</a:t>
            </a:r>
            <a:r>
              <a:rPr lang="en-NZ" sz="4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 </a:t>
            </a:r>
            <a:r>
              <a:rPr lang="en-NZ" sz="48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NZ" sz="4800" b="1" dirty="0" smtClean="0">
              <a:solidFill>
                <a:srgbClr val="E57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NZ" sz="48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4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Resource</a:t>
            </a:r>
            <a:endParaRPr lang="en-NZ" sz="4800" b="1" dirty="0">
              <a:solidFill>
                <a:srgbClr val="E57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 descr="Image result for Pope franci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-99" r="-1"/>
          <a:stretch/>
        </p:blipFill>
        <p:spPr bwMode="auto">
          <a:xfrm>
            <a:off x="7284" y="2419389"/>
            <a:ext cx="3416490" cy="27241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48700" y="4767263"/>
            <a:ext cx="276224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7FB01"/>
                </a:solidFill>
              </a:rPr>
              <a:t>1</a:t>
            </a:fld>
            <a:endParaRPr lang="en-GB" sz="1800" b="1" dirty="0">
              <a:solidFill>
                <a:srgbClr val="F7FB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4872" r="6679" b="8960"/>
          <a:stretch/>
        </p:blipFill>
        <p:spPr bwMode="auto">
          <a:xfrm>
            <a:off x="660260" y="3368542"/>
            <a:ext cx="3935393" cy="1804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6901" y="4722703"/>
            <a:ext cx="2556076" cy="315165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10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419">
            <a:off x="-123719" y="54585"/>
            <a:ext cx="5091112" cy="3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r="6124" b="6833"/>
          <a:stretch/>
        </p:blipFill>
        <p:spPr bwMode="auto">
          <a:xfrm rot="545930">
            <a:off x="4841054" y="97821"/>
            <a:ext cx="4131285" cy="3912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sea poll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t="14921" r="4683" b="5472"/>
          <a:stretch/>
        </p:blipFill>
        <p:spPr bwMode="auto">
          <a:xfrm>
            <a:off x="5509549" y="3738623"/>
            <a:ext cx="3078866" cy="1364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63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7"/>
          <a:stretch/>
        </p:blipFill>
        <p:spPr bwMode="auto">
          <a:xfrm>
            <a:off x="5028947" y="2342745"/>
            <a:ext cx="4125034" cy="2800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76200"/>
            <a:ext cx="7178202" cy="600075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N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N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</a:t>
            </a:r>
            <a:r>
              <a:rPr lang="en-N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NZ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</a:t>
            </a:r>
            <a:r>
              <a:rPr lang="en-N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bad is it?</a:t>
            </a:r>
            <a:r>
              <a:rPr lang="en-N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N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NZ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8966" y="4719456"/>
            <a:ext cx="558834" cy="274637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11</a:t>
            </a:r>
            <a:endParaRPr lang="en-GB" sz="1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8100" y="676275"/>
            <a:ext cx="5200651" cy="4365625"/>
          </a:xfrm>
        </p:spPr>
        <p:txBody>
          <a:bodyPr>
            <a:normAutofit fontScale="92500" lnSpcReduction="20000"/>
          </a:bodyPr>
          <a:lstStyle/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60-90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percent </a:t>
            </a: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marine litter is 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plastic-based</a:t>
            </a:r>
          </a:p>
          <a:p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least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 million tons </a:t>
            </a:r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plastic enter the oceans each </a:t>
            </a:r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 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80%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ocean pollution is from land based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sources </a:t>
            </a:r>
          </a:p>
          <a:p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</a:t>
            </a:r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more </a:t>
            </a:r>
            <a:r>
              <a:rPr lang="en-NZ" sz="2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microplastic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the </a:t>
            </a:r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 than there are stars </a:t>
            </a:r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NZ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Milky </a:t>
            </a:r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Way</a:t>
            </a:r>
          </a:p>
          <a:p>
            <a:r>
              <a:rPr lang="en-N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Over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100,000 marine animals</a:t>
            </a:r>
            <a:r>
              <a:rPr lang="en-NZ" sz="2400" dirty="0"/>
              <a:t> </a:t>
            </a:r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every year from plastic entanglement and </a:t>
            </a:r>
            <a:r>
              <a:rPr lang="en-NZ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ingestion</a:t>
            </a:r>
          </a:p>
          <a:p>
            <a:r>
              <a:rPr lang="en-NZ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 </a:t>
            </a:r>
            <a:r>
              <a:rPr lang="en-NZ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kills more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million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 </a:t>
            </a:r>
            <a:r>
              <a:rPr lang="en-NZ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birds each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year</a:t>
            </a:r>
            <a:endParaRPr lang="en-NZ" sz="24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-4178" r="3751" b="4178"/>
          <a:stretch/>
        </p:blipFill>
        <p:spPr bwMode="auto">
          <a:xfrm>
            <a:off x="5758775" y="-73206"/>
            <a:ext cx="3385226" cy="2415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2044" y="2683656"/>
            <a:ext cx="327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Trash Island in the Caribbean</a:t>
            </a:r>
            <a:endParaRPr lang="en-N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7429" y="1762126"/>
            <a:ext cx="324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Dumping trash into the Amazon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0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micro plastic in the oce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6581" r="11562" b="8367"/>
          <a:stretch/>
        </p:blipFill>
        <p:spPr bwMode="auto">
          <a:xfrm rot="20905513">
            <a:off x="3947927" y="860085"/>
            <a:ext cx="2703098" cy="2099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micro plastic in the ocea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75" y="2943225"/>
            <a:ext cx="45604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0"/>
            <a:ext cx="8467725" cy="694481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Pollution of the Oceans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654"/>
            <a:ext cx="4953001" cy="4344846"/>
          </a:xfrm>
        </p:spPr>
        <p:txBody>
          <a:bodyPr>
            <a:normAutofit fontScale="92500" lnSpcReduction="10000"/>
          </a:bodyPr>
          <a:lstStyle/>
          <a:p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many kinds of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the oceans        and seas:</a:t>
            </a:r>
          </a:p>
          <a:p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chemicals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oil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 </a:t>
            </a:r>
            <a:r>
              <a:rPr lang="en-NZ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sewage from toilets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and….</a:t>
            </a:r>
          </a:p>
          <a:p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birds, marine mammals, and fish are       most affected by                 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 </a:t>
            </a:r>
            <a:r>
              <a:rPr lang="en-NZ" sz="2400" b="1" dirty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their diets</a:t>
            </a:r>
            <a:endParaRPr lang="en-NZ" sz="2400" b="1" dirty="0" smtClean="0">
              <a:solidFill>
                <a:srgbClr val="AFD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his in turn affects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the other creatures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eat the birds and sea creatures – including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</a:t>
            </a:r>
            <a:endParaRPr lang="en-N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30751"/>
            <a:ext cx="2590800" cy="311150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12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0811" r="8096" b="5109"/>
          <a:stretch/>
        </p:blipFill>
        <p:spPr bwMode="auto">
          <a:xfrm rot="665772">
            <a:off x="6190550" y="107332"/>
            <a:ext cx="3136011" cy="2089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04172"/>
            <a:ext cx="8835703" cy="625033"/>
          </a:xfrm>
        </p:spPr>
        <p:txBody>
          <a:bodyPr>
            <a:normAutofit fontScale="90000"/>
          </a:bodyPr>
          <a:lstStyle/>
          <a:p>
            <a:pPr algn="l"/>
            <a:r>
              <a:rPr lang="en-N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Pollution </a:t>
            </a:r>
            <a:r>
              <a:rPr lang="en-N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en-N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 - what </a:t>
            </a:r>
            <a:r>
              <a:rPr lang="en-N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we do?</a:t>
            </a:r>
            <a:r>
              <a:rPr lang="en-NZ" sz="4000" dirty="0"/>
              <a:t/>
            </a:r>
            <a:br>
              <a:rPr lang="en-NZ" sz="4000" dirty="0"/>
            </a:br>
            <a:endParaRPr lang="en-NZ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838200"/>
            <a:ext cx="6180881" cy="4262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Never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leave rubbish lying around on beaches or beside rivers and lakes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Never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throw rubbish into the sea or into rivers or lakes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Organise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 help in a beach clean up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Help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take care of a local stream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Make sure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only </a:t>
            </a:r>
            <a:r>
              <a:rPr lang="en-NZ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rain water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goes down the drain - most drains flow straight to the sea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Conserve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water – turn off taps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590800" cy="333488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13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337">
            <a:off x="5962570" y="747574"/>
            <a:ext cx="2976238" cy="204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96">
            <a:off x="6017945" y="2864530"/>
            <a:ext cx="3026699" cy="2092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43" y="3487485"/>
            <a:ext cx="1451870" cy="159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7"/>
          <a:stretch/>
        </p:blipFill>
        <p:spPr bwMode="auto">
          <a:xfrm>
            <a:off x="5975280" y="51700"/>
            <a:ext cx="1800225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6" y="138897"/>
            <a:ext cx="8547904" cy="74078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Loss of Biodiversity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57468"/>
            <a:ext cx="5011838" cy="3884432"/>
          </a:xfrm>
        </p:spPr>
        <p:txBody>
          <a:bodyPr>
            <a:normAutofit/>
          </a:bodyPr>
          <a:lstStyle/>
          <a:p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Each year </a:t>
            </a:r>
            <a:r>
              <a:rPr lang="en-NZ" sz="24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thousands</a:t>
            </a:r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</a:t>
            </a:r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animal </a:t>
            </a:r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species disappear, becoming </a:t>
            </a:r>
            <a:r>
              <a:rPr lang="en-N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extinct</a:t>
            </a:r>
            <a:r>
              <a:rPr lang="en-NZ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due to human activity. </a:t>
            </a:r>
            <a:r>
              <a:rPr lang="en-NZ" sz="1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33</a:t>
            </a:r>
            <a:r>
              <a:rPr lang="en-NZ" sz="1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endParaRPr lang="en-NZ" sz="1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cause is usually due to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economic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interests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</a:t>
            </a:r>
            <a:r>
              <a:rPr lang="en-NZ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greedy people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trying to make more </a:t>
            </a:r>
            <a:r>
              <a:rPr lang="en-N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money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N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34)</a:t>
            </a:r>
          </a:p>
          <a:p>
            <a:endParaRPr lang="en-NZ" sz="18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734047"/>
            <a:ext cx="2468513" cy="307854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14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9028" r="6967" b="5418"/>
          <a:stretch/>
        </p:blipFill>
        <p:spPr bwMode="auto">
          <a:xfrm>
            <a:off x="7827311" y="232507"/>
            <a:ext cx="147193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23737" b="14002"/>
          <a:stretch/>
        </p:blipFill>
        <p:spPr bwMode="auto">
          <a:xfrm>
            <a:off x="4895100" y="1651732"/>
            <a:ext cx="2160359" cy="1603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Related image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3390" r="15620" b="9040"/>
          <a:stretch/>
        </p:blipFill>
        <p:spPr bwMode="auto">
          <a:xfrm>
            <a:off x="7078667" y="1831421"/>
            <a:ext cx="2025389" cy="1476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elated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7412"/>
          <a:stretch/>
        </p:blipFill>
        <p:spPr bwMode="auto">
          <a:xfrm>
            <a:off x="5189572" y="3402229"/>
            <a:ext cx="2179448" cy="1609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4" y="1"/>
            <a:ext cx="8455306" cy="775504"/>
          </a:xfrm>
        </p:spPr>
        <p:txBody>
          <a:bodyPr/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can we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700"/>
            <a:ext cx="5482602" cy="408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could:</a:t>
            </a:r>
          </a:p>
          <a:p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become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actively involved 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protecting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endangered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animals     and plants</a:t>
            </a:r>
            <a:endParaRPr lang="en-NZ" sz="2400" b="1" dirty="0">
              <a:solidFill>
                <a:srgbClr val="F7FB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more trees and flowers</a:t>
            </a:r>
          </a:p>
          <a:p>
            <a:r>
              <a:rPr lang="en-NZ" sz="24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ork 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keep streams and waterways clean</a:t>
            </a:r>
          </a:p>
          <a:p>
            <a:r>
              <a:rPr lang="en-NZ" sz="24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rotest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about </a:t>
            </a:r>
            <a:r>
              <a:rPr lang="en-NZ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sprays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insecticides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that kill off many species </a:t>
            </a:r>
          </a:p>
          <a:p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 care 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we don’t cause </a:t>
            </a: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harm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 insects, birds and mammals</a:t>
            </a:r>
            <a:endParaRPr lang="en-NZ" sz="2400" b="1" dirty="0">
              <a:solidFill>
                <a:srgbClr val="F7FB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745621"/>
            <a:ext cx="2498203" cy="296280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15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 result for children tree planting in nz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4841" r="16150" b="5964"/>
          <a:stretch/>
        </p:blipFill>
        <p:spPr bwMode="auto">
          <a:xfrm>
            <a:off x="7270831" y="29031"/>
            <a:ext cx="1990725" cy="154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841">
            <a:off x="5126276" y="265380"/>
            <a:ext cx="2221974" cy="166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5555" b="12722"/>
          <a:stretch/>
        </p:blipFill>
        <p:spPr bwMode="auto">
          <a:xfrm rot="535089">
            <a:off x="6631092" y="1827003"/>
            <a:ext cx="2506132" cy="2221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bats n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27" y="4043045"/>
            <a:ext cx="2190750" cy="11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praying mantis nz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8800" r="18251" b="6199"/>
          <a:stretch/>
        </p:blipFill>
        <p:spPr bwMode="auto">
          <a:xfrm>
            <a:off x="4805864" y="2007051"/>
            <a:ext cx="1329000" cy="1988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9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9239" r="21878" b="9111"/>
          <a:stretch/>
        </p:blipFill>
        <p:spPr bwMode="auto">
          <a:xfrm rot="483343">
            <a:off x="6154791" y="32478"/>
            <a:ext cx="2615728" cy="181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083">
            <a:off x="6705234" y="1789126"/>
            <a:ext cx="2330356" cy="156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4000" b="2430"/>
          <a:stretch/>
        </p:blipFill>
        <p:spPr bwMode="auto">
          <a:xfrm>
            <a:off x="6281372" y="3199684"/>
            <a:ext cx="2380850" cy="1923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8" y="1"/>
            <a:ext cx="8443732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What else can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we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47" y="685801"/>
            <a:ext cx="6238689" cy="4356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 </a:t>
            </a:r>
            <a:r>
              <a:rPr lang="en-NZ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act of cruelty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towards any creature is ‘contrary to human dignity’ </a:t>
            </a:r>
            <a:r>
              <a:rPr lang="en-N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92) </a:t>
            </a:r>
          </a:p>
          <a:p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never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cruel to any living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thing</a:t>
            </a:r>
          </a:p>
          <a:p>
            <a:pPr marL="0" indent="0">
              <a:buNone/>
            </a:pPr>
            <a:endParaRPr lang="en-NZ" sz="1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Approach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nature with awe and wonder</a:t>
            </a:r>
            <a:r>
              <a:rPr lang="en-NZ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</a:t>
            </a:r>
            <a:r>
              <a:rPr lang="en-NZ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NZ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aware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God through the beauty and goodness of God’s creatures and nature</a:t>
            </a:r>
            <a:endParaRPr lang="en-NZ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0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ractise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St.</a:t>
            </a:r>
            <a:r>
              <a:rPr lang="en-NZ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Thérèse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 </a:t>
            </a:r>
            <a:r>
              <a:rPr lang="en-NZ" sz="24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little way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love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daily –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kind word, smile or small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gesture, which sows peace and friendship.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230)</a:t>
            </a:r>
          </a:p>
          <a:p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small, wonderful deeds each day</a:t>
            </a:r>
            <a:endParaRPr lang="en-NZ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699323"/>
            <a:ext cx="2590801" cy="342578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16</a:t>
            </a:r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r="19449" b="6263"/>
          <a:stretch/>
        </p:blipFill>
        <p:spPr bwMode="auto">
          <a:xfrm>
            <a:off x="5772477" y="3182043"/>
            <a:ext cx="2592590" cy="1961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elated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408" r="7810" b="4427"/>
          <a:stretch/>
        </p:blipFill>
        <p:spPr bwMode="auto">
          <a:xfrm rot="637960">
            <a:off x="7311398" y="1740648"/>
            <a:ext cx="1800225" cy="1827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1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And what else can we do?</a:t>
            </a:r>
            <a:endParaRPr lang="en-NZ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2" y="590551"/>
            <a:ext cx="5972173" cy="4552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Show respect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 each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human person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who is endowed with basic inalienable rights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n-NZ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NZ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LS 153</a:t>
            </a:r>
            <a:r>
              <a:rPr lang="en-NZ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always be kind to every single    person, every day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 an </a:t>
            </a:r>
            <a:r>
              <a:rPr lang="en-NZ" sz="2400" b="1" dirty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appreciation </a:t>
            </a: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the immense dignity of the poorest of our brothers and sisters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158</a:t>
            </a:r>
            <a:r>
              <a:rPr lang="en-NZ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treat everyone with dignity and </a:t>
            </a: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never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think you are better than anyone else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it takes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for </a:t>
            </a:r>
            <a:r>
              <a:rPr lang="en-NZ" sz="2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good person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restore hope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71) 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that </a:t>
            </a:r>
            <a:r>
              <a:rPr lang="en-NZ" sz="2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good person</a:t>
            </a:r>
            <a:endParaRPr lang="en-NZ" sz="2400" b="1" u="sng" dirty="0" smtClean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endParaRPr lang="en-NZ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45621"/>
            <a:ext cx="2382456" cy="296280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17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29" y="47455"/>
            <a:ext cx="1973521" cy="159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poor people images nz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45860" b="2619"/>
          <a:stretch/>
        </p:blipFill>
        <p:spPr bwMode="auto">
          <a:xfrm>
            <a:off x="5554493" y="1007583"/>
            <a:ext cx="1634564" cy="1954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5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child drinking wate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b="2888"/>
          <a:stretch/>
        </p:blipFill>
        <p:spPr bwMode="auto">
          <a:xfrm rot="904326">
            <a:off x="7126209" y="3639223"/>
            <a:ext cx="1871753" cy="13708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"/>
            <a:ext cx="5638800" cy="71763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But what can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do??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" y="933450"/>
            <a:ext cx="5984111" cy="4108450"/>
          </a:xfrm>
        </p:spPr>
        <p:txBody>
          <a:bodyPr>
            <a:normAutofit fontScale="92500"/>
          </a:bodyPr>
          <a:lstStyle/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always want something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really need to have the latest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toy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digital game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phone</a:t>
            </a:r>
            <a:r>
              <a:rPr lang="en-N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shoes</a:t>
            </a:r>
            <a:r>
              <a:rPr lang="en-NZ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N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ill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my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purchase end up in a </a:t>
            </a:r>
            <a:r>
              <a:rPr lang="en-N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landfill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try to reduce </a:t>
            </a: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PLASTIC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my life?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think about what I have and be 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very thankful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take notice of </a:t>
            </a:r>
            <a:r>
              <a:rPr lang="en-NZ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God’s wonderful world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what’s happening to it? 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showing God’s love </a:t>
            </a:r>
            <a:r>
              <a:rPr lang="en-NZ" sz="2400" b="1" dirty="0" smtClean="0">
                <a:solidFill>
                  <a:srgbClr val="6EB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others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  </a:t>
            </a:r>
            <a:endParaRPr lang="en-N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500489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chemeClr val="tx1"/>
                </a:solidFill>
              </a:rPr>
              <a:t>18</a:t>
            </a:fld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digital devic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444">
            <a:off x="7483606" y="60157"/>
            <a:ext cx="1676747" cy="14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11037" r="3402" b="6840"/>
          <a:stretch/>
        </p:blipFill>
        <p:spPr bwMode="auto">
          <a:xfrm rot="714137">
            <a:off x="5569426" y="109136"/>
            <a:ext cx="1733008" cy="150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elated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2506" r="1999" b="3258"/>
          <a:stretch/>
        </p:blipFill>
        <p:spPr bwMode="auto">
          <a:xfrm rot="20889274">
            <a:off x="5886450" y="1779755"/>
            <a:ext cx="1333500" cy="104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elated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r="833"/>
          <a:stretch/>
        </p:blipFill>
        <p:spPr bwMode="auto">
          <a:xfrm rot="244152">
            <a:off x="7406083" y="1564950"/>
            <a:ext cx="1711882" cy="2013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Related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38" y="2951958"/>
            <a:ext cx="1563044" cy="2191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6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r="17871"/>
          <a:stretch/>
        </p:blipFill>
        <p:spPr bwMode="auto">
          <a:xfrm>
            <a:off x="6355644" y="2810558"/>
            <a:ext cx="2788355" cy="2332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2597"/>
            <a:ext cx="7405510" cy="706056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Things must change </a:t>
            </a:r>
            <a:r>
              <a:rPr lang="en-NZ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202-227) </a:t>
            </a:r>
            <a:endParaRPr lang="en-NZ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7" y="1151466"/>
            <a:ext cx="8079128" cy="3992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Consumerism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Christian tradition calls to          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ecological conversion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implify our lifestyles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move away from 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‘buy more’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mindful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all purchasing – consider how our buying </a:t>
            </a:r>
            <a:r>
              <a:rPr lang="en-NZ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impacts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on other </a:t>
            </a: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people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things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content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with the </a:t>
            </a:r>
            <a:r>
              <a:rPr lang="en-NZ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necessities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life 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present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the moment – music,               art, beauty, be in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tune with God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aware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‘the cry of the poor’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is not just from the </a:t>
            </a: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human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family</a:t>
            </a:r>
            <a:endParaRPr lang="en-N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428875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19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197">
            <a:off x="7133247" y="30884"/>
            <a:ext cx="2169555" cy="1614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8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353">
            <a:off x="7047929" y="3437881"/>
            <a:ext cx="2212578" cy="156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1"/>
            <a:ext cx="4438650" cy="685800"/>
          </a:xfrm>
        </p:spPr>
        <p:txBody>
          <a:bodyPr>
            <a:normAutofit fontScale="90000"/>
          </a:bodyPr>
          <a:lstStyle/>
          <a:p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Laudato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Si’</a:t>
            </a:r>
            <a:endParaRPr lang="en-GB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38200"/>
            <a:ext cx="5876924" cy="4203700"/>
          </a:xfrm>
        </p:spPr>
        <p:txBody>
          <a:bodyPr>
            <a:normAutofit lnSpcReduction="10000"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Pope </a:t>
            </a: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rancis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en-NZ" sz="24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Laudato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Si’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tells          us how worried he is about the            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our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planet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r>
              <a:rPr lang="en-NZ" sz="2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NZ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ollution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our </a:t>
            </a:r>
            <a:r>
              <a:rPr lang="en-NZ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air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our </a:t>
            </a:r>
            <a:r>
              <a:rPr lang="en-NZ" sz="2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earth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         our </a:t>
            </a:r>
            <a:r>
              <a:rPr lang="en-NZ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lakes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caring for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protecting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our environment – our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animals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</a:t>
            </a:r>
            <a:r>
              <a:rPr lang="en-N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birds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marine life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many of     which are in danger of </a:t>
            </a: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extinction</a:t>
            </a:r>
          </a:p>
          <a:p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 </a:t>
            </a:r>
            <a:r>
              <a:rPr lang="en-NZ" sz="24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caring for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poor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         </a:t>
            </a:r>
            <a:r>
              <a:rPr lang="en-N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vulnerable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our world</a:t>
            </a:r>
            <a:endParaRPr lang="en-NZ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57450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2</a:t>
            </a:fld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 result for butterfl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12794" b="23241"/>
          <a:stretch/>
        </p:blipFill>
        <p:spPr bwMode="auto">
          <a:xfrm>
            <a:off x="7486035" y="11747"/>
            <a:ext cx="1657965" cy="1688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birds and animals extinctio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3422" r="7334" b="7134"/>
          <a:stretch/>
        </p:blipFill>
        <p:spPr bwMode="auto">
          <a:xfrm>
            <a:off x="4818697" y="3974981"/>
            <a:ext cx="2262802" cy="1285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"/>
            <a:ext cx="842963" cy="8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8" t="9028" r="6967" b="5418"/>
          <a:stretch/>
        </p:blipFill>
        <p:spPr bwMode="auto">
          <a:xfrm rot="458541">
            <a:off x="5554894" y="1774423"/>
            <a:ext cx="1606537" cy="1726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23737" b="14002"/>
          <a:stretch/>
        </p:blipFill>
        <p:spPr bwMode="auto">
          <a:xfrm rot="21168080">
            <a:off x="7172325" y="1573666"/>
            <a:ext cx="1971675" cy="1573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Image result for micro plastic in the ocea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6581" r="11562" b="8367"/>
          <a:stretch/>
        </p:blipFill>
        <p:spPr bwMode="auto">
          <a:xfrm rot="20929756">
            <a:off x="5253036" y="34472"/>
            <a:ext cx="1924050" cy="1468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55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r="9266" b="9424"/>
          <a:stretch/>
        </p:blipFill>
        <p:spPr bwMode="auto">
          <a:xfrm>
            <a:off x="6553201" y="3021405"/>
            <a:ext cx="2590800" cy="2122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8750" r="16562" b="15000"/>
          <a:stretch/>
        </p:blipFill>
        <p:spPr bwMode="auto">
          <a:xfrm rot="20604638">
            <a:off x="4315070" y="2420079"/>
            <a:ext cx="2310229" cy="2369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elated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7538" r="4405" b="5672"/>
          <a:stretch/>
        </p:blipFill>
        <p:spPr bwMode="auto">
          <a:xfrm rot="21250179">
            <a:off x="2600" y="3148880"/>
            <a:ext cx="2604843" cy="1867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61726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</a:t>
            </a:r>
            <a:r>
              <a:rPr lang="en-NZ" b="1" dirty="0">
                <a:solidFill>
                  <a:srgbClr val="00FFFF"/>
                </a:solidFill>
                <a:latin typeface="Comic Sans MS" panose="030F0702030302020204" pitchFamily="66" charset="0"/>
              </a:rPr>
              <a:t> I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do?</a:t>
            </a:r>
            <a:r>
              <a:rPr lang="en-NZ" b="1" dirty="0">
                <a:solidFill>
                  <a:srgbClr val="00FFFF"/>
                </a:solidFill>
                <a:latin typeface="Comic Sans MS" panose="030F0702030302020204" pitchFamily="66" charset="0"/>
              </a:rPr>
              <a:t/>
            </a:r>
            <a:br>
              <a:rPr lang="en-NZ" b="1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9" y="1200150"/>
            <a:ext cx="4317357" cy="3394075"/>
          </a:xfrm>
        </p:spPr>
        <p:txBody>
          <a:bodyPr/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you do?</a:t>
            </a:r>
            <a:endParaRPr lang="en-NZ" sz="1800" dirty="0"/>
          </a:p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thing that you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will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do?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56089"/>
            <a:ext cx="2493952" cy="285811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20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 result for children helping other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5" y="81023"/>
            <a:ext cx="3816027" cy="23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201">
            <a:off x="2544691" y="3037165"/>
            <a:ext cx="1669040" cy="202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0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5362"/>
          </a:xfrm>
        </p:spPr>
        <p:txBody>
          <a:bodyPr>
            <a:normAutofit/>
          </a:bodyPr>
          <a:lstStyle/>
          <a:p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What </a:t>
            </a:r>
            <a:r>
              <a:rPr lang="en-NZ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will </a:t>
            </a:r>
            <a:r>
              <a:rPr lang="en-NZ" b="1" dirty="0">
                <a:solidFill>
                  <a:srgbClr val="F7FB01"/>
                </a:solidFill>
                <a:latin typeface="Comic Sans MS" panose="030F0702030302020204" pitchFamily="66" charset="0"/>
              </a:rPr>
              <a:t>I</a:t>
            </a:r>
            <a:r>
              <a:rPr lang="en-NZ" b="1" dirty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do</a:t>
            </a:r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?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22471"/>
            <a:ext cx="2382456" cy="319429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21</a:t>
            </a:r>
            <a:endParaRPr lang="en-GB" sz="1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11838" y="925363"/>
            <a:ext cx="3674961" cy="411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Jesus, through </a:t>
            </a:r>
            <a:r>
              <a:rPr lang="en-NZ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Pope Francis’ </a:t>
            </a:r>
          </a:p>
          <a:p>
            <a:pPr marL="0" indent="0" algn="ctr">
              <a:buNone/>
            </a:pPr>
            <a:r>
              <a:rPr lang="en-NZ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letter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   </a:t>
            </a:r>
            <a:r>
              <a:rPr lang="en-N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Laudato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Si’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calling  </a:t>
            </a:r>
          </a:p>
          <a:p>
            <a:pPr marL="0" indent="0">
              <a:buNone/>
            </a:pPr>
            <a:r>
              <a:rPr lang="en-NZ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</a:t>
            </a:r>
          </a:p>
          <a:p>
            <a:pPr marL="0" indent="0">
              <a:buNone/>
            </a:pP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do</a:t>
            </a:r>
            <a:endParaRPr lang="en-NZ" sz="28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NZ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</a:t>
            </a:r>
            <a:r>
              <a:rPr lang="en-NZ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something.</a:t>
            </a:r>
            <a:endParaRPr lang="en-NZ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 descr="Image result for jesus is calling you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10563"/>
          <a:stretch/>
        </p:blipFill>
        <p:spPr bwMode="auto">
          <a:xfrm rot="21118324">
            <a:off x="577309" y="1019510"/>
            <a:ext cx="3623659" cy="3890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0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it takes…..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4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           </a:t>
            </a:r>
            <a:r>
              <a:rPr lang="en-NZ" sz="4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is…………</a:t>
            </a:r>
          </a:p>
          <a:p>
            <a:pPr marL="0" indent="0" algn="ctr">
              <a:buNone/>
            </a:pPr>
            <a:r>
              <a:rPr lang="en-NZ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one</a:t>
            </a:r>
            <a:r>
              <a:rPr lang="en-NZ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4800" b="1" dirty="0" smtClean="0">
                <a:solidFill>
                  <a:srgbClr val="66FF66"/>
                </a:solidFill>
                <a:latin typeface="Comic Sans MS" panose="030F0702030302020204" pitchFamily="66" charset="0"/>
              </a:rPr>
              <a:t>good</a:t>
            </a:r>
            <a:r>
              <a:rPr lang="en-NZ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sz="4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person</a:t>
            </a:r>
          </a:p>
          <a:p>
            <a:pPr marL="0" indent="0" algn="ctr">
              <a:buNone/>
            </a:pP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can </a:t>
            </a:r>
            <a:r>
              <a:rPr lang="en-NZ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do?</a:t>
            </a:r>
          </a:p>
          <a:p>
            <a:pPr marL="0" indent="0" algn="ctr">
              <a:buNone/>
            </a:pPr>
            <a:r>
              <a:rPr lang="en-NZ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</a:t>
            </a: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that one, </a:t>
            </a:r>
            <a:r>
              <a:rPr lang="en-NZ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good</a:t>
            </a:r>
            <a:r>
              <a:rPr lang="en-NZ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4800" b="1" dirty="0" smtClean="0">
                <a:solidFill>
                  <a:srgbClr val="E57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person</a:t>
            </a:r>
            <a:endParaRPr lang="en-NZ" sz="4800" b="1" dirty="0">
              <a:solidFill>
                <a:srgbClr val="E57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398889" cy="274637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rgbClr val="FFFF00"/>
                </a:solidFill>
              </a:rPr>
              <a:t>22</a:t>
            </a:fld>
            <a:endParaRPr lang="en-GB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t="4625" r="15124" b="7875"/>
          <a:stretch/>
        </p:blipFill>
        <p:spPr bwMode="auto">
          <a:xfrm>
            <a:off x="7552268" y="1952978"/>
            <a:ext cx="1591732" cy="3190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371850" cy="790575"/>
          </a:xfrm>
        </p:spPr>
        <p:txBody>
          <a:bodyPr>
            <a:normAutofit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Pollution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933451"/>
            <a:ext cx="4581525" cy="3990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</a:t>
            </a:r>
            <a:r>
              <a:rPr lang="en-N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esource 1 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we looked at </a:t>
            </a:r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of: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air – </a:t>
            </a:r>
            <a:r>
              <a:rPr lang="en-NZ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noxious gases</a:t>
            </a:r>
          </a:p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earth - </a:t>
            </a:r>
            <a:r>
              <a:rPr lang="en-NZ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this lesson we will look at: </a:t>
            </a:r>
          </a:p>
          <a:p>
            <a:r>
              <a:rPr lang="en-N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</a:t>
            </a:r>
            <a:r>
              <a:rPr lang="en-NZ" sz="2400" b="1" dirty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our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oceans,    seas, lakes and waterways</a:t>
            </a:r>
          </a:p>
          <a:p>
            <a:r>
              <a:rPr lang="en-NZ" sz="2400" b="1" dirty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onservation </a:t>
            </a:r>
            <a:r>
              <a:rPr lang="en-NZ" sz="2400" b="1" dirty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wild life</a:t>
            </a:r>
          </a:p>
          <a:p>
            <a:r>
              <a:rPr lang="en-NZ" sz="2400" b="1" dirty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NZ" sz="2400" b="1" dirty="0" smtClean="0">
                <a:solidFill>
                  <a:srgbClr val="F7F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onsideration of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poor </a:t>
            </a:r>
          </a:p>
          <a:p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 </a:t>
            </a:r>
            <a:r>
              <a:rPr lang="en-NZ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could do</a:t>
            </a:r>
            <a:endParaRPr lang="en-NZ" sz="24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8310" y="4651023"/>
            <a:ext cx="925689" cy="390878"/>
          </a:xfrm>
        </p:spPr>
        <p:txBody>
          <a:bodyPr/>
          <a:lstStyle/>
          <a:p>
            <a:fld id="{99B1A963-3545-42B3-9DE3-9511A5BB9065}" type="slidenum">
              <a:rPr lang="en-GB" sz="1800" b="1" smtClean="0">
                <a:solidFill>
                  <a:schemeClr val="tx1"/>
                </a:solidFill>
              </a:rPr>
              <a:t>3</a:t>
            </a:fld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41" y="13794"/>
            <a:ext cx="2236259" cy="172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4569"/>
          <a:stretch/>
        </p:blipFill>
        <p:spPr bwMode="auto">
          <a:xfrm rot="20904618">
            <a:off x="4363625" y="133225"/>
            <a:ext cx="2298466" cy="21047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Related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7017"/>
          <a:stretch/>
        </p:blipFill>
        <p:spPr bwMode="auto">
          <a:xfrm>
            <a:off x="4315967" y="2664177"/>
            <a:ext cx="3134701" cy="2377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33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05260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Pollution of Water</a:t>
            </a:r>
            <a: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en-GB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4" y="906862"/>
            <a:ext cx="5844619" cy="4135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Fresh drinking water 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many people do not have access to 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fresh drinking water.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Unsafe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drinking water causes many illnesses, disease and death in poor countries.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waterways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are polluted.</a:t>
            </a:r>
          </a:p>
          <a:p>
            <a:pPr marL="0" indent="0">
              <a:buNone/>
            </a:pP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Safe, drinkable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 is </a:t>
            </a: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basic human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right. </a:t>
            </a:r>
            <a:r>
              <a:rPr lang="en-NZ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30)             </a:t>
            </a:r>
            <a:endParaRPr lang="en-N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N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0" r="15549" b="5678"/>
          <a:stretch/>
        </p:blipFill>
        <p:spPr bwMode="auto">
          <a:xfrm>
            <a:off x="5567423" y="2986268"/>
            <a:ext cx="3743335" cy="2157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91648" cy="274637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4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Related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r="21780" b="6507"/>
          <a:stretch/>
        </p:blipFill>
        <p:spPr bwMode="auto">
          <a:xfrm>
            <a:off x="5870071" y="1"/>
            <a:ext cx="3251103" cy="2986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1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2" y="-127321"/>
            <a:ext cx="8536328" cy="1111170"/>
          </a:xfrm>
        </p:spPr>
        <p:txBody>
          <a:bodyPr/>
          <a:lstStyle/>
          <a:p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 – a basic human right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72" y="1200150"/>
            <a:ext cx="5322917" cy="366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many </a:t>
            </a:r>
            <a:r>
              <a:rPr lang="en-NZ" sz="2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poor countries 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task of collecting water falls mainly to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women and girls</a:t>
            </a:r>
            <a:r>
              <a:rPr lang="en-N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Many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girls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cannot attend </a:t>
            </a:r>
            <a:r>
              <a:rPr lang="en-NZ" sz="28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school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because the walk to the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source of their water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a long distance away and </a:t>
            </a:r>
            <a:r>
              <a:rPr lang="en-NZ" sz="2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takes hours </a:t>
            </a:r>
            <a:r>
              <a:rPr lang="en-N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each day.</a:t>
            </a:r>
            <a:endParaRPr lang="en-N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r="16708"/>
          <a:stretch/>
        </p:blipFill>
        <p:spPr bwMode="auto">
          <a:xfrm rot="217794">
            <a:off x="5900869" y="2804224"/>
            <a:ext cx="3387771" cy="2300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8176" r="24033" b="9594"/>
          <a:stretch/>
        </p:blipFill>
        <p:spPr bwMode="auto">
          <a:xfrm rot="21317047">
            <a:off x="6030541" y="837766"/>
            <a:ext cx="3128428" cy="1984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african girls carrying wate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898">
            <a:off x="5221318" y="2468802"/>
            <a:ext cx="1661801" cy="2624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17625"/>
            <a:ext cx="2590800" cy="274637"/>
          </a:xfrm>
        </p:spPr>
        <p:txBody>
          <a:bodyPr/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5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Related imag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409826"/>
            <a:ext cx="4162425" cy="2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1" y="175098"/>
            <a:ext cx="5283944" cy="814708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 Water Pollution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0" y="989806"/>
            <a:ext cx="4864845" cy="415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 </a:t>
            </a:r>
            <a:r>
              <a:rPr lang="en-N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NZ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rivers, lakes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beaches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are </a:t>
            </a:r>
            <a:r>
              <a:rPr lang="en-NZ" sz="2400" b="1" dirty="0" smtClean="0">
                <a:solidFill>
                  <a:srgbClr val="EE7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polluted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unsuitable for swimming:</a:t>
            </a:r>
          </a:p>
          <a:p>
            <a:r>
              <a:rPr lang="en-NZ" sz="2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run-offs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from </a:t>
            </a:r>
            <a:r>
              <a:rPr lang="en-NZ" sz="22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fields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roads</a:t>
            </a:r>
          </a:p>
          <a:p>
            <a:r>
              <a:rPr lang="en-NZ" sz="2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discharges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from </a:t>
            </a:r>
            <a:r>
              <a:rPr lang="en-NZ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industries</a:t>
            </a:r>
          </a:p>
          <a:p>
            <a:r>
              <a:rPr lang="en-NZ" sz="2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burst/flooded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domestic </a:t>
            </a:r>
            <a:r>
              <a:rPr lang="en-NZ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sewerage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……………..ETC….</a:t>
            </a:r>
          </a:p>
          <a:p>
            <a:r>
              <a:rPr lang="en-N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everything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that goes down </a:t>
            </a:r>
            <a:r>
              <a:rPr lang="en-NZ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drain </a:t>
            </a:r>
            <a:r>
              <a:rPr lang="en-NZ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…………….. </a:t>
            </a:r>
          </a:p>
          <a:p>
            <a:pPr marL="0" indent="0">
              <a:buNone/>
            </a:pPr>
            <a:r>
              <a:rPr lang="en-NZ" sz="2800" b="1" dirty="0" smtClean="0">
                <a:solidFill>
                  <a:srgbClr val="EE7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 end </a:t>
            </a:r>
            <a:r>
              <a:rPr lang="en-NZ" sz="2800" b="1" dirty="0">
                <a:solidFill>
                  <a:srgbClr val="EE7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in the </a:t>
            </a:r>
            <a:r>
              <a:rPr lang="en-NZ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river/sea</a:t>
            </a:r>
            <a:endParaRPr lang="en-NZ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N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A963-3545-42B3-9DE3-9511A5BB9065}" type="slidenum">
              <a:rPr lang="en-GB" sz="1800" b="1" smtClean="0">
                <a:solidFill>
                  <a:schemeClr val="tx1"/>
                </a:solidFill>
              </a:rPr>
              <a:t>6</a:t>
            </a:fld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polluted waterways n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399" cy="2409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08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5962" r="20730"/>
          <a:stretch/>
        </p:blipFill>
        <p:spPr bwMode="auto">
          <a:xfrm>
            <a:off x="3345085" y="3634451"/>
            <a:ext cx="1713052" cy="1489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/>
          <a:stretch/>
        </p:blipFill>
        <p:spPr bwMode="auto">
          <a:xfrm>
            <a:off x="6750451" y="3014132"/>
            <a:ext cx="2472571" cy="2109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60"/>
            <a:ext cx="8229600" cy="697829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What </a:t>
            </a:r>
            <a:r>
              <a:rPr lang="en-NZ" b="1" dirty="0">
                <a:solidFill>
                  <a:srgbClr val="FFFF00"/>
                </a:solidFill>
                <a:latin typeface="Comic Sans MS" panose="030F0702030302020204" pitchFamily="66" charset="0"/>
              </a:rPr>
              <a:t>can we do?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77343"/>
            <a:ext cx="2590800" cy="446772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7</a:t>
            </a:r>
            <a:endParaRPr lang="en-GB" sz="1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448" y="807749"/>
            <a:ext cx="4540652" cy="4042043"/>
          </a:xfrm>
        </p:spPr>
        <p:txBody>
          <a:bodyPr>
            <a:normAutofit lnSpcReduction="10000"/>
          </a:bodyPr>
          <a:lstStyle/>
          <a:p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could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raise money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sponsor a </a:t>
            </a:r>
            <a:r>
              <a:rPr lang="en-NZ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village well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 that people have easier access to </a:t>
            </a:r>
            <a:r>
              <a:rPr lang="en-N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clean, safe 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drinking water</a:t>
            </a:r>
          </a:p>
          <a:p>
            <a:pPr marL="0" indent="0">
              <a:buNone/>
            </a:pPr>
            <a:endParaRPr lang="en-NZ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have to make sure our own </a:t>
            </a:r>
            <a:r>
              <a:rPr lang="en-NZ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waterways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rivers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are </a:t>
            </a:r>
            <a:r>
              <a:rPr lang="en-N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clean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</a:t>
            </a:r>
            <a:r>
              <a:rPr lang="en-N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safe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Never</a:t>
            </a:r>
            <a:r>
              <a:rPr lang="en-NZ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swim in </a:t>
            </a:r>
          </a:p>
          <a:p>
            <a:pPr marL="0" indent="0">
              <a:buNone/>
            </a:pP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NZ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polluted </a:t>
            </a:r>
            <a:r>
              <a:rPr lang="en-NZ" sz="2400" b="1" dirty="0" smtClean="0">
                <a:solidFill>
                  <a:srgbClr val="AFD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waters</a:t>
            </a:r>
            <a:endParaRPr lang="en-NZ" sz="2400" b="1" dirty="0">
              <a:solidFill>
                <a:srgbClr val="AFD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Content Placeholder 4" descr="Related image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11516" r="3829" b="7223"/>
          <a:stretch/>
        </p:blipFill>
        <p:spPr bwMode="auto">
          <a:xfrm>
            <a:off x="6076710" y="0"/>
            <a:ext cx="2997842" cy="2419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lated imag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5315" r="-2537" b="9604"/>
          <a:stretch/>
        </p:blipFill>
        <p:spPr bwMode="auto">
          <a:xfrm rot="21030510">
            <a:off x="4461331" y="2076899"/>
            <a:ext cx="2512188" cy="1810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91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5672"/>
          </a:xfrm>
        </p:spPr>
        <p:txBody>
          <a:bodyPr/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 Pollution</a:t>
            </a:r>
            <a:endParaRPr lang="en-N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45" y="1893855"/>
            <a:ext cx="4525433" cy="3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401">
            <a:off x="2222140" y="947642"/>
            <a:ext cx="2746353" cy="225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632">
            <a:off x="71713" y="38184"/>
            <a:ext cx="2321314" cy="171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215">
            <a:off x="154296" y="1804294"/>
            <a:ext cx="2192921" cy="16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lated image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9" t="4380" b="8013"/>
          <a:stretch/>
        </p:blipFill>
        <p:spPr bwMode="auto">
          <a:xfrm>
            <a:off x="4522343" y="797728"/>
            <a:ext cx="1644540" cy="1490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74825" y="2707796"/>
            <a:ext cx="563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bad is it?</a:t>
            </a:r>
            <a:endParaRPr lang="en-N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590800" cy="520667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8</a:t>
            </a:r>
            <a:endParaRPr lang="en-GB" sz="1800" b="1" dirty="0">
              <a:solidFill>
                <a:srgbClr val="FFFF00"/>
              </a:solidFill>
            </a:endParaRPr>
          </a:p>
        </p:txBody>
      </p:sp>
      <p:pic>
        <p:nvPicPr>
          <p:cNvPr id="14" name="Picture 13" descr="Related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7955" r="9461" b="8843"/>
          <a:stretch/>
        </p:blipFill>
        <p:spPr bwMode="auto">
          <a:xfrm rot="532345">
            <a:off x="6331277" y="102802"/>
            <a:ext cx="2620957" cy="1923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Related image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6464" r="6000" b="4943"/>
          <a:stretch/>
        </p:blipFill>
        <p:spPr bwMode="auto">
          <a:xfrm>
            <a:off x="2422329" y="3054244"/>
            <a:ext cx="2412352" cy="2089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Related imag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9777"/>
            <a:ext cx="2444232" cy="1613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85" y="2325531"/>
            <a:ext cx="4016416" cy="281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variety of deep sea lif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4483" r="4889" b="3064"/>
          <a:stretch/>
        </p:blipFill>
        <p:spPr bwMode="auto">
          <a:xfrm rot="805475">
            <a:off x="6837540" y="109787"/>
            <a:ext cx="2459811" cy="2334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variety of deep sea lif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12917" r="2519" b="13125"/>
          <a:stretch/>
        </p:blipFill>
        <p:spPr bwMode="auto">
          <a:xfrm rot="20743205">
            <a:off x="4985599" y="15027"/>
            <a:ext cx="1950726" cy="1420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1494"/>
            <a:ext cx="5127584" cy="671331"/>
          </a:xfrm>
        </p:spPr>
        <p:txBody>
          <a:bodyPr>
            <a:normAutofit fontScale="90000"/>
          </a:bodyPr>
          <a:lstStyle/>
          <a:p>
            <a:pPr algn="l"/>
            <a:r>
              <a:rPr lang="en-N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Pollution </a:t>
            </a:r>
            <a:r>
              <a:rPr lang="en-N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</a:t>
            </a:r>
            <a:r>
              <a:rPr lang="en-N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Oceans</a:t>
            </a:r>
            <a:endParaRPr lang="en-NZ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7" y="902825"/>
            <a:ext cx="5874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Oceans contain:   </a:t>
            </a:r>
            <a:r>
              <a:rPr lang="en-N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(LS 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 of our planet’s water supply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immense variety of living creatures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most of them are still       unknown to us</a:t>
            </a:r>
          </a:p>
          <a:p>
            <a:r>
              <a:rPr lang="en-NZ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Marine life, which feeds a great  part of the world population, is affected by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pollution</a:t>
            </a:r>
            <a:r>
              <a:rPr lang="en-NZ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and  </a:t>
            </a:r>
            <a:r>
              <a:rPr lang="en-NZ" sz="2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uncontrolled fishing</a:t>
            </a:r>
            <a:r>
              <a:rPr lang="en-NZ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endangering   sea life. </a:t>
            </a:r>
          </a:p>
          <a:p>
            <a:endParaRPr lang="en-NZ" sz="2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199" y="4641449"/>
            <a:ext cx="2475053" cy="400452"/>
          </a:xfrm>
        </p:spPr>
        <p:txBody>
          <a:bodyPr/>
          <a:lstStyle/>
          <a:p>
            <a:r>
              <a:rPr lang="en-GB" sz="1800" b="1" dirty="0" smtClean="0">
                <a:solidFill>
                  <a:srgbClr val="FFFF00"/>
                </a:solidFill>
              </a:rPr>
              <a:t>9</a:t>
            </a:r>
            <a:endParaRPr lang="en-GB" sz="1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7585" y="2948128"/>
            <a:ext cx="695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N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 orca with stomach full of trash</a:t>
            </a:r>
            <a:endParaRPr lang="en-N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20632</TotalTime>
  <Words>1099</Words>
  <Application>Microsoft Office PowerPoint</Application>
  <PresentationFormat>On-screen Show (16:9)</PresentationFormat>
  <Paragraphs>158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Adobe Heiti Std R</vt:lpstr>
      <vt:lpstr>Arial</vt:lpstr>
      <vt:lpstr>Calibri</vt:lpstr>
      <vt:lpstr>Comic Sans MS</vt:lpstr>
      <vt:lpstr>Custom Design</vt:lpstr>
      <vt:lpstr>PowerPoint Presentation</vt:lpstr>
      <vt:lpstr>Laudato Si’</vt:lpstr>
      <vt:lpstr>   Pollution</vt:lpstr>
      <vt:lpstr>  Pollution of Water </vt:lpstr>
      <vt:lpstr>Water – a basic human right</vt:lpstr>
      <vt:lpstr>NZ Water Pollution </vt:lpstr>
      <vt:lpstr>   What can we do?</vt:lpstr>
      <vt:lpstr>Sea Pollution</vt:lpstr>
      <vt:lpstr>  Pollution of the Oceans</vt:lpstr>
      <vt:lpstr>PowerPoint Presentation</vt:lpstr>
      <vt:lpstr> Sea Pollution - how bad is it? </vt:lpstr>
      <vt:lpstr>Pollution of the Oceans</vt:lpstr>
      <vt:lpstr> Pollution of Water - what can we do? </vt:lpstr>
      <vt:lpstr>The Loss of Biodiversity</vt:lpstr>
      <vt:lpstr>What can we do?</vt:lpstr>
      <vt:lpstr> What else can we do?</vt:lpstr>
      <vt:lpstr>And what else can we do?</vt:lpstr>
      <vt:lpstr>But what can I do??</vt:lpstr>
      <vt:lpstr>Things must change (LS 202-227) </vt:lpstr>
      <vt:lpstr> What can I do? </vt:lpstr>
      <vt:lpstr>What will I do? </vt:lpstr>
      <vt:lpstr>All it takes…..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Laudato Si'</dc:title>
  <dc:creator>Von Cassidy</dc:creator>
  <cp:lastModifiedBy>Colin MacLeod</cp:lastModifiedBy>
  <cp:revision>696</cp:revision>
  <dcterms:created xsi:type="dcterms:W3CDTF">2016-10-02T19:59:59Z</dcterms:created>
  <dcterms:modified xsi:type="dcterms:W3CDTF">2018-04-19T22:47:37Z</dcterms:modified>
</cp:coreProperties>
</file>