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18"/>
  </p:notesMasterIdLst>
  <p:sldIdLst>
    <p:sldId id="311" r:id="rId2"/>
    <p:sldId id="312" r:id="rId3"/>
    <p:sldId id="313" r:id="rId4"/>
    <p:sldId id="261" r:id="rId5"/>
    <p:sldId id="299" r:id="rId6"/>
    <p:sldId id="298" r:id="rId7"/>
    <p:sldId id="300" r:id="rId8"/>
    <p:sldId id="301" r:id="rId9"/>
    <p:sldId id="302" r:id="rId10"/>
    <p:sldId id="303" r:id="rId11"/>
    <p:sldId id="306" r:id="rId12"/>
    <p:sldId id="307" r:id="rId13"/>
    <p:sldId id="317" r:id="rId14"/>
    <p:sldId id="309" r:id="rId15"/>
    <p:sldId id="314" r:id="rId16"/>
    <p:sldId id="315"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Trebuchet MS" panose="020B0603020202020204" pitchFamily="34" charset="0"/>
      <p:regular r:id="rId25"/>
      <p:bold r:id="rId26"/>
      <p:italic r:id="rId27"/>
      <p:boldItalic r:id="rId28"/>
    </p:embeddedFont>
    <p:embeddedFont>
      <p:font typeface="Boink LET" panose="00000400000000000000" pitchFamily="2" charset="0"/>
      <p:regular r:id="rId29"/>
    </p:embeddedFont>
  </p:embeddedFontLst>
  <p:defaultTex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in MacLeod" initials="CM" lastIdx="1" clrIdx="0">
    <p:extLst>
      <p:ext uri="{19B8F6BF-5375-455C-9EA6-DF929625EA0E}">
        <p15:presenceInfo xmlns:p15="http://schemas.microsoft.com/office/powerpoint/2012/main" userId="74f0274d88aeee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54"/>
    <a:srgbClr val="CC6600"/>
    <a:srgbClr val="000058"/>
    <a:srgbClr val="025198"/>
    <a:srgbClr val="422C16"/>
    <a:srgbClr val="0C788E"/>
    <a:srgbClr val="000099"/>
    <a:srgbClr val="1C1C1C"/>
    <a:srgbClr val="660066"/>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75" autoAdjust="0"/>
    <p:restoredTop sz="76079" autoAdjust="0"/>
  </p:normalViewPr>
  <p:slideViewPr>
    <p:cSldViewPr>
      <p:cViewPr varScale="1">
        <p:scale>
          <a:sx n="83" d="100"/>
          <a:sy n="83" d="100"/>
        </p:scale>
        <p:origin x="699" y="51"/>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4B5AD-2F3F-48C2-A11F-93A816D6DE62}" type="datetimeFigureOut">
              <a:rPr lang="en-NZ" smtClean="0"/>
              <a:t>25/10/2018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08B01F-9735-4A3D-99B8-1742AA4E3C96}" type="slidenum">
              <a:rPr lang="en-NZ" smtClean="0"/>
              <a:t>‹#›</a:t>
            </a:fld>
            <a:endParaRPr lang="en-NZ"/>
          </a:p>
        </p:txBody>
      </p:sp>
    </p:spTree>
    <p:extLst>
      <p:ext uri="{BB962C8B-B14F-4D97-AF65-F5344CB8AC3E}">
        <p14:creationId xmlns:p14="http://schemas.microsoft.com/office/powerpoint/2010/main" val="98645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t>Quick note – The SREBD has been written with input from NCRS, Bishops, REAs, Teachers,</a:t>
            </a:r>
            <a:r>
              <a:rPr lang="en-NZ" baseline="0" dirty="0" smtClean="0"/>
              <a:t> and lots of anecdotal evidence from families and whānau. It has been written to help secondary teachers teach RE – not just to create more work. </a:t>
            </a:r>
            <a:endParaRPr lang="en-NZ" dirty="0" smtClean="0"/>
          </a:p>
          <a:p>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solidFill>
                  <a:prstClr val="black"/>
                </a:solidFill>
              </a:rPr>
              <a:pPr/>
              <a:t>1</a:t>
            </a:fld>
            <a:endParaRPr lang="en-NZ">
              <a:solidFill>
                <a:prstClr val="black"/>
              </a:solidFill>
            </a:endParaRPr>
          </a:p>
        </p:txBody>
      </p:sp>
    </p:spTree>
    <p:extLst>
      <p:ext uri="{BB962C8B-B14F-4D97-AF65-F5344CB8AC3E}">
        <p14:creationId xmlns:p14="http://schemas.microsoft.com/office/powerpoint/2010/main" val="3765593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 is really just to open the discussion. There will be a huge range of feeling</a:t>
            </a:r>
            <a:r>
              <a:rPr lang="en-NZ" baseline="0" dirty="0" smtClean="0"/>
              <a:t> and understanding about this among teachers. That’s fine. It needs to be ‘nutted out’ as a school community. </a:t>
            </a:r>
          </a:p>
          <a:p>
            <a:endParaRPr lang="en-NZ" baseline="0" dirty="0" smtClean="0"/>
          </a:p>
          <a:p>
            <a:r>
              <a:rPr lang="en-NZ" baseline="0" dirty="0" smtClean="0"/>
              <a:t>Teachers need to take time to work through pages 14 &amp; 15, discuss what it means and decide how this will impact on what they do in their own place. (This could easily be 3 or 4 sessions all on it’s own.)</a:t>
            </a:r>
          </a:p>
          <a:p>
            <a:endParaRPr lang="en-NZ" baseline="0" dirty="0" smtClean="0"/>
          </a:p>
          <a:p>
            <a:r>
              <a:rPr lang="en-NZ" baseline="0" dirty="0" smtClean="0"/>
              <a:t>There may be some desire to enter into discussion in the group around this. But, it’s suggested that this be kept very short and directed back for later discussion. (REAs may choose to take some leadership here later in the year.)</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10</a:t>
            </a:fld>
            <a:endParaRPr lang="en-NZ"/>
          </a:p>
        </p:txBody>
      </p:sp>
    </p:spTree>
    <p:extLst>
      <p:ext uri="{BB962C8B-B14F-4D97-AF65-F5344CB8AC3E}">
        <p14:creationId xmlns:p14="http://schemas.microsoft.com/office/powerpoint/2010/main" val="1205027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Again, we are just touching on this important</a:t>
            </a:r>
            <a:r>
              <a:rPr lang="en-NZ" baseline="0" dirty="0" smtClean="0"/>
              <a:t> area in this session. It needs to be ‘fleshed out’ in school communities. </a:t>
            </a:r>
          </a:p>
          <a:p>
            <a:r>
              <a:rPr lang="en-NZ" baseline="0" dirty="0" smtClean="0"/>
              <a:t>Here we are just raising some key ideas within the </a:t>
            </a:r>
            <a:r>
              <a:rPr lang="en-NZ" baseline="0" dirty="0" smtClean="0"/>
              <a:t>SREBD</a:t>
            </a:r>
            <a:r>
              <a:rPr lang="en-NZ" baseline="0" dirty="0" smtClean="0"/>
              <a:t>.</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11</a:t>
            </a:fld>
            <a:endParaRPr lang="en-NZ"/>
          </a:p>
        </p:txBody>
      </p:sp>
    </p:spTree>
    <p:extLst>
      <p:ext uri="{BB962C8B-B14F-4D97-AF65-F5344CB8AC3E}">
        <p14:creationId xmlns:p14="http://schemas.microsoft.com/office/powerpoint/2010/main" val="1857896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People are unlikely to want to read pages </a:t>
            </a:r>
            <a:r>
              <a:rPr lang="en-NZ" dirty="0" smtClean="0"/>
              <a:t>17 </a:t>
            </a:r>
            <a:r>
              <a:rPr lang="en-NZ" dirty="0" smtClean="0"/>
              <a:t>and </a:t>
            </a:r>
            <a:r>
              <a:rPr lang="en-NZ" dirty="0" smtClean="0"/>
              <a:t>18 </a:t>
            </a:r>
            <a:r>
              <a:rPr lang="en-NZ" dirty="0" smtClean="0"/>
              <a:t>at this stage of the session. However,</a:t>
            </a:r>
            <a:r>
              <a:rPr lang="en-NZ" baseline="0" dirty="0" smtClean="0"/>
              <a:t> they are likely to want to talk about this. At the end of the last bullet-point say, “Take a couple of minutes to talk about this with the people around you.” The next click will bring up the focus question. </a:t>
            </a:r>
          </a:p>
          <a:p>
            <a:endParaRPr lang="en-NZ" baseline="0" dirty="0" smtClean="0"/>
          </a:p>
          <a:p>
            <a:r>
              <a:rPr lang="en-NZ" baseline="0" dirty="0" smtClean="0"/>
              <a:t>Quite quickly, on a board or large sheets of paper, jot down the PMI points which they feed back. </a:t>
            </a:r>
          </a:p>
          <a:p>
            <a:endParaRPr lang="en-NZ" baseline="0" dirty="0" smtClean="0"/>
          </a:p>
          <a:p>
            <a:r>
              <a:rPr lang="en-NZ" baseline="0" dirty="0" smtClean="0"/>
              <a:t>Remind them, </a:t>
            </a:r>
          </a:p>
          <a:p>
            <a:pPr marL="171450" indent="-171450">
              <a:buFont typeface="Arial" panose="020B0604020202020204" pitchFamily="34" charset="0"/>
              <a:buChar char="•"/>
            </a:pPr>
            <a:r>
              <a:rPr lang="en-NZ" baseline="0" dirty="0" smtClean="0"/>
              <a:t>this is a work in progress. </a:t>
            </a:r>
          </a:p>
          <a:p>
            <a:pPr marL="171450" indent="-171450">
              <a:buFont typeface="Arial" panose="020B0604020202020204" pitchFamily="34" charset="0"/>
              <a:buChar char="•"/>
            </a:pPr>
            <a:r>
              <a:rPr lang="en-NZ" baseline="0" dirty="0" smtClean="0"/>
              <a:t>The </a:t>
            </a:r>
            <a:r>
              <a:rPr lang="en-NZ" baseline="0" dirty="0" smtClean="0"/>
              <a:t>SREBD </a:t>
            </a:r>
            <a:r>
              <a:rPr lang="en-NZ" baseline="0" dirty="0" smtClean="0"/>
              <a:t>doesn’t talk about specific pedagogies such as inquiry or integrated. It acknowledges general aspects of current and emerging styles and theories of effective teaching. We’re aware there is rapid change, and sometimes conflicting understandings.</a:t>
            </a:r>
          </a:p>
          <a:p>
            <a:pPr marL="171450" indent="-171450">
              <a:buFont typeface="Arial" panose="020B0604020202020204" pitchFamily="34" charset="0"/>
              <a:buChar char="•"/>
            </a:pPr>
            <a:r>
              <a:rPr lang="en-NZ" baseline="0" dirty="0" smtClean="0"/>
              <a:t>We are aware that there are wonderful and also potentially destructive repercussions for RE with ‘integrating’ the subject. The NZ bishops in particular are rightly concerned that RE remains central. So, the </a:t>
            </a:r>
            <a:r>
              <a:rPr lang="en-NZ" baseline="0" dirty="0" smtClean="0"/>
              <a:t>SREBD </a:t>
            </a:r>
            <a:r>
              <a:rPr lang="en-NZ" baseline="0" dirty="0" smtClean="0"/>
              <a:t>gives some guidance here.</a:t>
            </a:r>
          </a:p>
          <a:p>
            <a:pPr marL="171450" indent="-171450">
              <a:buFont typeface="Arial" panose="020B0604020202020204" pitchFamily="34" charset="0"/>
              <a:buChar char="•"/>
            </a:pPr>
            <a:r>
              <a:rPr lang="en-NZ" baseline="0" dirty="0" smtClean="0"/>
              <a:t>It’s a step along the journey. Eventually, to a new curriculum.</a:t>
            </a:r>
          </a:p>
          <a:p>
            <a:pPr marL="171450" indent="-171450">
              <a:buFont typeface="Arial" panose="020B0604020202020204" pitchFamily="34" charset="0"/>
              <a:buChar char="•"/>
            </a:pPr>
            <a:r>
              <a:rPr lang="en-NZ" baseline="0" dirty="0" smtClean="0"/>
              <a:t>It’s an opportunity to show the wider community, including the NZ bishops, that the RE baby won’t get thrown out with the bathwater.</a:t>
            </a:r>
          </a:p>
          <a:p>
            <a:pPr marL="171450" indent="-171450">
              <a:buFont typeface="Arial" panose="020B0604020202020204" pitchFamily="34" charset="0"/>
              <a:buChar char="•"/>
            </a:pPr>
            <a:r>
              <a:rPr lang="en-NZ" baseline="0" dirty="0" smtClean="0"/>
              <a:t>It’s not a </a:t>
            </a:r>
            <a:r>
              <a:rPr lang="en-NZ" b="1" baseline="0" dirty="0" smtClean="0"/>
              <a:t>requirement</a:t>
            </a:r>
            <a:r>
              <a:rPr lang="en-NZ" baseline="0" dirty="0" smtClean="0"/>
              <a:t> for ‘change’. It’s ‘opening the door a crack’ to make RE even better for the </a:t>
            </a:r>
            <a:r>
              <a:rPr lang="en-NZ" baseline="0" dirty="0" smtClean="0"/>
              <a:t>young people in </a:t>
            </a:r>
            <a:r>
              <a:rPr lang="en-NZ" baseline="0" dirty="0" smtClean="0"/>
              <a:t>our care, and for our own enjoyment and engagement when teaching it. </a:t>
            </a:r>
          </a:p>
        </p:txBody>
      </p:sp>
      <p:sp>
        <p:nvSpPr>
          <p:cNvPr id="4" name="Slide Number Placeholder 3"/>
          <p:cNvSpPr>
            <a:spLocks noGrp="1"/>
          </p:cNvSpPr>
          <p:nvPr>
            <p:ph type="sldNum" sz="quarter" idx="10"/>
          </p:nvPr>
        </p:nvSpPr>
        <p:spPr/>
        <p:txBody>
          <a:bodyPr/>
          <a:lstStyle/>
          <a:p>
            <a:fld id="{7308B01F-9735-4A3D-99B8-1742AA4E3C96}" type="slidenum">
              <a:rPr lang="en-NZ" smtClean="0"/>
              <a:t>12</a:t>
            </a:fld>
            <a:endParaRPr lang="en-NZ"/>
          </a:p>
        </p:txBody>
      </p:sp>
    </p:spTree>
    <p:extLst>
      <p:ext uri="{BB962C8B-B14F-4D97-AF65-F5344CB8AC3E}">
        <p14:creationId xmlns:p14="http://schemas.microsoft.com/office/powerpoint/2010/main" val="176392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We’re continuing to just break the surface of this document. The first point we’ll cover in some detail and then touch on</a:t>
            </a:r>
            <a:r>
              <a:rPr lang="en-NZ" baseline="0" dirty="0" smtClean="0"/>
              <a:t> the other two. </a:t>
            </a:r>
            <a:endParaRPr lang="en-NZ" dirty="0" smtClean="0"/>
          </a:p>
        </p:txBody>
      </p:sp>
      <p:sp>
        <p:nvSpPr>
          <p:cNvPr id="4" name="Slide Number Placeholder 3"/>
          <p:cNvSpPr>
            <a:spLocks noGrp="1"/>
          </p:cNvSpPr>
          <p:nvPr>
            <p:ph type="sldNum" sz="quarter" idx="10"/>
          </p:nvPr>
        </p:nvSpPr>
        <p:spPr/>
        <p:txBody>
          <a:bodyPr/>
          <a:lstStyle/>
          <a:p>
            <a:fld id="{204D21C1-F3F5-4872-AAAC-457C89DDEC25}" type="slidenum">
              <a:rPr lang="en-NZ" smtClean="0"/>
              <a:t>13</a:t>
            </a:fld>
            <a:endParaRPr lang="en-NZ"/>
          </a:p>
        </p:txBody>
      </p:sp>
    </p:spTree>
    <p:extLst>
      <p:ext uri="{BB962C8B-B14F-4D97-AF65-F5344CB8AC3E}">
        <p14:creationId xmlns:p14="http://schemas.microsoft.com/office/powerpoint/2010/main" val="1824738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An encouragement</a:t>
            </a:r>
            <a:r>
              <a:rPr lang="en-NZ" baseline="0" dirty="0" smtClean="0"/>
              <a:t> to keep looking at this document and making it relevant to your place.</a:t>
            </a:r>
          </a:p>
          <a:p>
            <a:r>
              <a:rPr lang="en-NZ" baseline="0" dirty="0" smtClean="0"/>
              <a:t>The New curriculum is going to take time, as it should. The </a:t>
            </a:r>
            <a:r>
              <a:rPr lang="en-NZ" baseline="0" dirty="0" smtClean="0"/>
              <a:t>SREBD </a:t>
            </a:r>
            <a:r>
              <a:rPr lang="en-NZ" baseline="0" dirty="0" smtClean="0"/>
              <a:t>helps </a:t>
            </a:r>
            <a:r>
              <a:rPr lang="en-NZ" baseline="0" dirty="0" smtClean="0"/>
              <a:t>now, and engages people in the journey.</a:t>
            </a:r>
            <a:endParaRPr lang="en-NZ" baseline="0" dirty="0" smtClean="0"/>
          </a:p>
          <a:p>
            <a:r>
              <a:rPr lang="en-NZ" dirty="0" smtClean="0"/>
              <a:t>A genuine thank</a:t>
            </a:r>
            <a:r>
              <a:rPr lang="en-NZ" baseline="0" dirty="0" smtClean="0"/>
              <a:t> you from the NZ bishops for all the effort, skill, joy and enthusiasm each person brings to teaching RE. God bless.</a:t>
            </a:r>
          </a:p>
          <a:p>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14</a:t>
            </a:fld>
            <a:endParaRPr lang="en-NZ"/>
          </a:p>
        </p:txBody>
      </p:sp>
    </p:spTree>
    <p:extLst>
      <p:ext uri="{BB962C8B-B14F-4D97-AF65-F5344CB8AC3E}">
        <p14:creationId xmlns:p14="http://schemas.microsoft.com/office/powerpoint/2010/main" val="948556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This concluding scripture is from page 8 of the Understanding Faith - Religious Education Curriculum Statement. </a:t>
            </a:r>
          </a:p>
        </p:txBody>
      </p:sp>
      <p:sp>
        <p:nvSpPr>
          <p:cNvPr id="4" name="Slide Number Placeholder 3"/>
          <p:cNvSpPr>
            <a:spLocks noGrp="1"/>
          </p:cNvSpPr>
          <p:nvPr>
            <p:ph type="sldNum" sz="quarter" idx="10"/>
          </p:nvPr>
        </p:nvSpPr>
        <p:spPr/>
        <p:txBody>
          <a:bodyPr/>
          <a:lstStyle/>
          <a:p>
            <a:fld id="{7308B01F-9735-4A3D-99B8-1742AA4E3C96}" type="slidenum">
              <a:rPr lang="en-NZ" smtClean="0">
                <a:solidFill>
                  <a:prstClr val="black"/>
                </a:solidFill>
              </a:rPr>
              <a:pPr/>
              <a:t>15</a:t>
            </a:fld>
            <a:endParaRPr lang="en-NZ">
              <a:solidFill>
                <a:prstClr val="black"/>
              </a:solidFill>
            </a:endParaRPr>
          </a:p>
        </p:txBody>
      </p:sp>
    </p:spTree>
    <p:extLst>
      <p:ext uri="{BB962C8B-B14F-4D97-AF65-F5344CB8AC3E}">
        <p14:creationId xmlns:p14="http://schemas.microsoft.com/office/powerpoint/2010/main" val="2610651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Just an opportunity to give some feedback – this is a link to a short Google Form. Not,</a:t>
            </a:r>
            <a:r>
              <a:rPr lang="en-NZ" baseline="0" dirty="0" smtClean="0"/>
              <a:t> compulsory. </a:t>
            </a:r>
            <a:r>
              <a:rPr lang="en-NZ" baseline="0" dirty="0" smtClean="0">
                <a:sym typeface="Wingdings" panose="05000000000000000000" pitchFamily="2" charset="2"/>
              </a:rPr>
              <a:t></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solidFill>
                  <a:prstClr val="black"/>
                </a:solidFill>
              </a:rPr>
              <a:pPr/>
              <a:t>16</a:t>
            </a:fld>
            <a:endParaRPr lang="en-NZ">
              <a:solidFill>
                <a:prstClr val="black"/>
              </a:solidFill>
            </a:endParaRPr>
          </a:p>
        </p:txBody>
      </p:sp>
    </p:spTree>
    <p:extLst>
      <p:ext uri="{BB962C8B-B14F-4D97-AF65-F5344CB8AC3E}">
        <p14:creationId xmlns:p14="http://schemas.microsoft.com/office/powerpoint/2010/main" val="3255881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dirty="0" smtClean="0"/>
          </a:p>
        </p:txBody>
      </p:sp>
      <p:sp>
        <p:nvSpPr>
          <p:cNvPr id="4" name="Slide Number Placeholder 3"/>
          <p:cNvSpPr>
            <a:spLocks noGrp="1"/>
          </p:cNvSpPr>
          <p:nvPr>
            <p:ph type="sldNum" sz="quarter" idx="10"/>
          </p:nvPr>
        </p:nvSpPr>
        <p:spPr/>
        <p:txBody>
          <a:bodyPr/>
          <a:lstStyle/>
          <a:p>
            <a:fld id="{7308B01F-9735-4A3D-99B8-1742AA4E3C96}" type="slidenum">
              <a:rPr lang="en-NZ" smtClean="0">
                <a:solidFill>
                  <a:prstClr val="black"/>
                </a:solidFill>
              </a:rPr>
              <a:pPr/>
              <a:t>2</a:t>
            </a:fld>
            <a:endParaRPr lang="en-NZ">
              <a:solidFill>
                <a:prstClr val="black"/>
              </a:solidFill>
            </a:endParaRPr>
          </a:p>
        </p:txBody>
      </p:sp>
    </p:spTree>
    <p:extLst>
      <p:ext uri="{BB962C8B-B14F-4D97-AF65-F5344CB8AC3E}">
        <p14:creationId xmlns:p14="http://schemas.microsoft.com/office/powerpoint/2010/main" val="3913728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Begin with the Blessing – Karakia at the start of the REBD p4. After praying it draw out some of the aspects that are at the heart of this document. </a:t>
            </a:r>
          </a:p>
          <a:p>
            <a:pPr marL="171450" indent="-171450">
              <a:buFont typeface="Arial" panose="020B0604020202020204" pitchFamily="34" charset="0"/>
              <a:buChar char="•"/>
            </a:pPr>
            <a:r>
              <a:rPr lang="en-NZ" dirty="0" smtClean="0"/>
              <a:t>We acknowledge that God is the foundation and inspiration for our</a:t>
            </a:r>
            <a:r>
              <a:rPr lang="en-NZ" baseline="0" dirty="0" smtClean="0"/>
              <a:t> work.</a:t>
            </a:r>
          </a:p>
          <a:p>
            <a:pPr marL="171450" indent="-171450">
              <a:buFont typeface="Arial" panose="020B0604020202020204" pitchFamily="34" charset="0"/>
              <a:buChar char="•"/>
            </a:pPr>
            <a:r>
              <a:rPr lang="en-NZ" dirty="0" smtClean="0"/>
              <a:t>God is with us and gifting us in our work</a:t>
            </a:r>
            <a:r>
              <a:rPr lang="en-NZ" baseline="0" dirty="0" smtClean="0"/>
              <a:t> as we respond to Jesus’ Call to participate in his mission.</a:t>
            </a:r>
          </a:p>
          <a:p>
            <a:pPr marL="171450" indent="-171450">
              <a:buFont typeface="Arial" panose="020B0604020202020204" pitchFamily="34" charset="0"/>
              <a:buChar char="•"/>
            </a:pPr>
            <a:r>
              <a:rPr lang="en-NZ" baseline="0" dirty="0" smtClean="0"/>
              <a:t>We ask, first, that the children and families be blessed</a:t>
            </a:r>
          </a:p>
          <a:p>
            <a:pPr marL="628650" lvl="1" indent="-171450">
              <a:buFont typeface="Arial" panose="020B0604020202020204" pitchFamily="34" charset="0"/>
              <a:buChar char="•"/>
            </a:pPr>
            <a:r>
              <a:rPr lang="en-NZ" baseline="0" dirty="0" smtClean="0"/>
              <a:t>We ask that we be blessed in our work.</a:t>
            </a:r>
          </a:p>
          <a:p>
            <a:pPr marL="628650" lvl="1" indent="-171450">
              <a:buFont typeface="Arial" panose="020B0604020202020204" pitchFamily="34" charset="0"/>
              <a:buChar char="•"/>
            </a:pPr>
            <a:r>
              <a:rPr lang="en-NZ" baseline="0" dirty="0" smtClean="0"/>
              <a:t>We acknowledge that for ourselves and our kids, we need to be enthusiastic, knowledgeable and joyful</a:t>
            </a:r>
          </a:p>
          <a:p>
            <a:pPr marL="171450" lvl="0" indent="-171450">
              <a:buFont typeface="Arial" panose="020B0604020202020204" pitchFamily="34" charset="0"/>
              <a:buChar char="•"/>
            </a:pPr>
            <a:r>
              <a:rPr lang="en-NZ" baseline="0" dirty="0" smtClean="0"/>
              <a:t>It is Jesus who is at the heart of our schools and all of us are teaching and learning in our Catholic school community.</a:t>
            </a:r>
          </a:p>
          <a:p>
            <a:endParaRPr lang="en-NZ" baseline="0" dirty="0" smtClean="0"/>
          </a:p>
        </p:txBody>
      </p:sp>
      <p:sp>
        <p:nvSpPr>
          <p:cNvPr id="4" name="Slide Number Placeholder 3"/>
          <p:cNvSpPr>
            <a:spLocks noGrp="1"/>
          </p:cNvSpPr>
          <p:nvPr>
            <p:ph type="sldNum" sz="quarter" idx="10"/>
          </p:nvPr>
        </p:nvSpPr>
        <p:spPr/>
        <p:txBody>
          <a:bodyPr/>
          <a:lstStyle/>
          <a:p>
            <a:fld id="{7308B01F-9735-4A3D-99B8-1742AA4E3C96}" type="slidenum">
              <a:rPr lang="en-NZ" smtClean="0">
                <a:solidFill>
                  <a:prstClr val="black"/>
                </a:solidFill>
              </a:rPr>
              <a:pPr/>
              <a:t>3</a:t>
            </a:fld>
            <a:endParaRPr lang="en-NZ">
              <a:solidFill>
                <a:prstClr val="black"/>
              </a:solidFill>
            </a:endParaRPr>
          </a:p>
        </p:txBody>
      </p:sp>
    </p:spTree>
    <p:extLst>
      <p:ext uri="{BB962C8B-B14F-4D97-AF65-F5344CB8AC3E}">
        <p14:creationId xmlns:p14="http://schemas.microsoft.com/office/powerpoint/2010/main" val="857337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We’re continuing to just break the surface of this document. The first point we’ll cover in some detail and then touch on</a:t>
            </a:r>
            <a:r>
              <a:rPr lang="en-NZ" baseline="0" dirty="0" smtClean="0"/>
              <a:t> the other two. </a:t>
            </a:r>
            <a:endParaRPr lang="en-NZ" dirty="0" smtClean="0"/>
          </a:p>
        </p:txBody>
      </p:sp>
      <p:sp>
        <p:nvSpPr>
          <p:cNvPr id="4" name="Slide Number Placeholder 3"/>
          <p:cNvSpPr>
            <a:spLocks noGrp="1"/>
          </p:cNvSpPr>
          <p:nvPr>
            <p:ph type="sldNum" sz="quarter" idx="10"/>
          </p:nvPr>
        </p:nvSpPr>
        <p:spPr/>
        <p:txBody>
          <a:bodyPr/>
          <a:lstStyle/>
          <a:p>
            <a:fld id="{204D21C1-F3F5-4872-AAAC-457C89DDEC25}" type="slidenum">
              <a:rPr lang="en-NZ" smtClean="0"/>
              <a:t>4</a:t>
            </a:fld>
            <a:endParaRPr lang="en-NZ"/>
          </a:p>
        </p:txBody>
      </p:sp>
    </p:spTree>
    <p:extLst>
      <p:ext uri="{BB962C8B-B14F-4D97-AF65-F5344CB8AC3E}">
        <p14:creationId xmlns:p14="http://schemas.microsoft.com/office/powerpoint/2010/main" val="2888042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Give people the opportunity to quietly read pages 9 &amp; 10.</a:t>
            </a:r>
          </a:p>
          <a:p>
            <a:endParaRPr lang="en-NZ" dirty="0" smtClean="0"/>
          </a:p>
          <a:p>
            <a:r>
              <a:rPr lang="en-NZ" dirty="0" smtClean="0"/>
              <a:t>When everyone is ready click to make the question come up. Get people to spend two</a:t>
            </a:r>
            <a:r>
              <a:rPr lang="en-NZ" baseline="0" dirty="0" smtClean="0"/>
              <a:t> minutes talking to the person next to them. </a:t>
            </a:r>
            <a:r>
              <a:rPr lang="en-NZ" b="1" baseline="0" dirty="0" smtClean="0"/>
              <a:t>Feedback to the large group</a:t>
            </a:r>
            <a:r>
              <a:rPr lang="en-NZ" baseline="0" dirty="0" smtClean="0"/>
              <a:t>.</a:t>
            </a:r>
          </a:p>
          <a:p>
            <a:r>
              <a:rPr lang="en-NZ" baseline="0" dirty="0" smtClean="0"/>
              <a:t>Allow some large group discussion. Make sure people are aware of the key intentions behind this material:</a:t>
            </a:r>
          </a:p>
          <a:p>
            <a:pPr marL="171450" indent="-171450">
              <a:buFont typeface="Arial" panose="020B0604020202020204" pitchFamily="34" charset="0"/>
              <a:buChar char="•"/>
            </a:pPr>
            <a:r>
              <a:rPr lang="en-NZ" baseline="0" dirty="0" smtClean="0"/>
              <a:t>The Bishops know their schools are not 100% full of practicing, faith-filled, engaged, committed Catholics. They actually know the reality. </a:t>
            </a:r>
          </a:p>
          <a:p>
            <a:pPr marL="171450" indent="-171450">
              <a:buFont typeface="Arial" panose="020B0604020202020204" pitchFamily="34" charset="0"/>
              <a:buChar char="•"/>
            </a:pPr>
            <a:r>
              <a:rPr lang="en-NZ" baseline="0" dirty="0" smtClean="0"/>
              <a:t>Children and </a:t>
            </a:r>
            <a:r>
              <a:rPr lang="en-NZ" baseline="0" dirty="0" err="1" smtClean="0"/>
              <a:t>whānau</a:t>
            </a:r>
            <a:r>
              <a:rPr lang="en-NZ" baseline="0" dirty="0" smtClean="0"/>
              <a:t> are complex.</a:t>
            </a:r>
          </a:p>
          <a:p>
            <a:pPr marL="171450" indent="-171450">
              <a:buFont typeface="Arial" panose="020B0604020202020204" pitchFamily="34" charset="0"/>
              <a:buChar char="•"/>
            </a:pPr>
            <a:r>
              <a:rPr lang="en-NZ" baseline="0" dirty="0" smtClean="0"/>
              <a:t>New Zealand is made up of a diverse range of cultures, attitudes and practices.</a:t>
            </a:r>
          </a:p>
          <a:p>
            <a:pPr marL="171450" indent="-171450">
              <a:buFont typeface="Arial" panose="020B0604020202020204" pitchFamily="34" charset="0"/>
              <a:buChar char="•"/>
            </a:pPr>
            <a:r>
              <a:rPr lang="en-NZ" baseline="0" dirty="0" smtClean="0"/>
              <a:t>Note the sub-headings: Widely varied, seeking to belong, come as you are.</a:t>
            </a:r>
          </a:p>
          <a:p>
            <a:pPr marL="628650" lvl="1" indent="-171450">
              <a:buFont typeface="Arial" panose="020B0604020202020204" pitchFamily="34" charset="0"/>
              <a:buChar char="•"/>
            </a:pPr>
            <a:r>
              <a:rPr lang="en-NZ" baseline="0" dirty="0" smtClean="0"/>
              <a:t>All are welcome just as they are. </a:t>
            </a:r>
          </a:p>
          <a:p>
            <a:pPr marL="171450" indent="-171450">
              <a:buFont typeface="Arial" panose="020B0604020202020204" pitchFamily="34" charset="0"/>
              <a:buChar char="•"/>
            </a:pPr>
            <a:endParaRPr lang="en-NZ" baseline="0" dirty="0" smtClean="0"/>
          </a:p>
          <a:p>
            <a:endParaRPr lang="en-NZ" dirty="0" smtClean="0"/>
          </a:p>
        </p:txBody>
      </p:sp>
      <p:sp>
        <p:nvSpPr>
          <p:cNvPr id="4" name="Slide Number Placeholder 3"/>
          <p:cNvSpPr>
            <a:spLocks noGrp="1"/>
          </p:cNvSpPr>
          <p:nvPr>
            <p:ph type="sldNum" sz="quarter" idx="10"/>
          </p:nvPr>
        </p:nvSpPr>
        <p:spPr/>
        <p:txBody>
          <a:bodyPr/>
          <a:lstStyle/>
          <a:p>
            <a:fld id="{204D21C1-F3F5-4872-AAAC-457C89DDEC25}" type="slidenum">
              <a:rPr lang="en-NZ" smtClean="0"/>
              <a:t>5</a:t>
            </a:fld>
            <a:endParaRPr lang="en-NZ"/>
          </a:p>
        </p:txBody>
      </p:sp>
    </p:spTree>
    <p:extLst>
      <p:ext uri="{BB962C8B-B14F-4D97-AF65-F5344CB8AC3E}">
        <p14:creationId xmlns:p14="http://schemas.microsoft.com/office/powerpoint/2010/main" val="2996180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“What might be added” is really just showing that this</a:t>
            </a:r>
            <a:r>
              <a:rPr lang="en-NZ" baseline="0" dirty="0" smtClean="0"/>
              <a:t> page isn’t ‘exhaustive’. It helps focus us.</a:t>
            </a:r>
          </a:p>
          <a:p>
            <a:r>
              <a:rPr lang="en-NZ" baseline="0" dirty="0" smtClean="0"/>
              <a:t>Next click, getting into school or parish groups,</a:t>
            </a:r>
          </a:p>
          <a:p>
            <a:r>
              <a:rPr lang="en-NZ" dirty="0" smtClean="0"/>
              <a:t>A few key points to be made here:</a:t>
            </a:r>
          </a:p>
          <a:p>
            <a:pPr marL="171450" indent="-171450">
              <a:buFont typeface="Arial" panose="020B0604020202020204" pitchFamily="34" charset="0"/>
              <a:buChar char="•"/>
            </a:pPr>
            <a:r>
              <a:rPr lang="en-NZ" dirty="0" smtClean="0"/>
              <a:t>This is particularly from the perspective of learners in RE. (Yes, there’ll be a lot of overlap with wider Catholic Character anyway.)</a:t>
            </a:r>
          </a:p>
          <a:p>
            <a:pPr marL="171450" indent="-171450">
              <a:buFont typeface="Arial" panose="020B0604020202020204" pitchFamily="34" charset="0"/>
              <a:buChar char="•"/>
            </a:pPr>
            <a:r>
              <a:rPr lang="en-NZ" dirty="0" smtClean="0"/>
              <a:t>We know schools already</a:t>
            </a:r>
            <a:r>
              <a:rPr lang="en-NZ" baseline="0" dirty="0" smtClean="0"/>
              <a:t> look closely at their learners, so it will be easy for some. It’s more taking an opportunity to focus together rather than “teach grandparent to suck eggs.”</a:t>
            </a:r>
          </a:p>
          <a:p>
            <a:pPr marL="171450" indent="-171450">
              <a:buFont typeface="Arial" panose="020B0604020202020204" pitchFamily="34" charset="0"/>
              <a:buChar char="•"/>
            </a:pPr>
            <a:r>
              <a:rPr lang="en-NZ" baseline="0" dirty="0" smtClean="0"/>
              <a:t>We’re anticipating that the majority of feedback might highlight the difficulty for teaching RE. (Less churched, lower religious literacy, more cultural diversity, complex family make up, etc.) </a:t>
            </a:r>
          </a:p>
          <a:p>
            <a:pPr marL="628650" lvl="1" indent="-171450">
              <a:buFont typeface="Arial" panose="020B0604020202020204" pitchFamily="34" charset="0"/>
              <a:buChar char="•"/>
            </a:pPr>
            <a:r>
              <a:rPr lang="en-NZ" baseline="0" dirty="0" smtClean="0"/>
              <a:t>The intention is to “Name it” then let it inform what we do. Knowledge to teach RE more effectively, not depress or sap our energy. (Yes, Teaching is hard work. Thank God for teachers. </a:t>
            </a:r>
            <a:r>
              <a:rPr lang="en-NZ" baseline="0" dirty="0" smtClean="0">
                <a:sym typeface="Wingdings" panose="05000000000000000000" pitchFamily="2" charset="2"/>
              </a:rPr>
              <a:t></a:t>
            </a:r>
            <a:r>
              <a:rPr lang="en-NZ" baseline="0" dirty="0" smtClean="0"/>
              <a:t>)</a:t>
            </a:r>
          </a:p>
          <a:p>
            <a:pPr marL="628650" lvl="1" indent="-171450">
              <a:buFont typeface="Arial" panose="020B0604020202020204" pitchFamily="34" charset="0"/>
              <a:buChar char="•"/>
            </a:pPr>
            <a:endParaRPr lang="en-NZ" baseline="0" dirty="0" smtClean="0"/>
          </a:p>
          <a:p>
            <a:pPr marL="171450" lvl="0" indent="-171450">
              <a:buFont typeface="Arial" panose="020B0604020202020204" pitchFamily="34" charset="0"/>
              <a:buChar char="•"/>
            </a:pPr>
            <a:r>
              <a:rPr lang="en-NZ" baseline="0" dirty="0" smtClean="0"/>
              <a:t>Final click – how does this ‘inform’ – allow some general feedback. Just a few examples.</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6</a:t>
            </a:fld>
            <a:endParaRPr lang="en-NZ"/>
          </a:p>
        </p:txBody>
      </p:sp>
    </p:spTree>
    <p:extLst>
      <p:ext uri="{BB962C8B-B14F-4D97-AF65-F5344CB8AC3E}">
        <p14:creationId xmlns:p14="http://schemas.microsoft.com/office/powerpoint/2010/main" val="3825771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7</a:t>
            </a:fld>
            <a:endParaRPr lang="en-NZ"/>
          </a:p>
        </p:txBody>
      </p:sp>
    </p:spTree>
    <p:extLst>
      <p:ext uri="{BB962C8B-B14F-4D97-AF65-F5344CB8AC3E}">
        <p14:creationId xmlns:p14="http://schemas.microsoft.com/office/powerpoint/2010/main" val="2515331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1</a:t>
            </a:r>
            <a:r>
              <a:rPr lang="en-NZ" baseline="30000" dirty="0" smtClean="0"/>
              <a:t>st</a:t>
            </a:r>
            <a:r>
              <a:rPr lang="en-NZ" baseline="0" dirty="0" smtClean="0"/>
              <a:t> click – some more food for thought…, 2</a:t>
            </a:r>
            <a:r>
              <a:rPr lang="en-NZ" baseline="30000" dirty="0" smtClean="0"/>
              <a:t>nd</a:t>
            </a:r>
            <a:r>
              <a:rPr lang="en-NZ" baseline="0" dirty="0" smtClean="0"/>
              <a:t> Audio will start by itself.</a:t>
            </a:r>
          </a:p>
          <a:p>
            <a:r>
              <a:rPr lang="en-NZ" dirty="0" smtClean="0"/>
              <a:t>The comment by Colin MacLeod (Director NCRS)</a:t>
            </a:r>
            <a:r>
              <a:rPr lang="en-NZ" baseline="0" dirty="0" smtClean="0"/>
              <a:t> </a:t>
            </a:r>
            <a:r>
              <a:rPr lang="en-NZ" dirty="0" smtClean="0"/>
              <a:t>is not intended to be ground-breaking. This is quite</a:t>
            </a:r>
            <a:r>
              <a:rPr lang="en-NZ" baseline="0" dirty="0" smtClean="0"/>
              <a:t> </a:t>
            </a:r>
            <a:r>
              <a:rPr lang="en-NZ" dirty="0" smtClean="0"/>
              <a:t>common knowledge, but worth thinking about.</a:t>
            </a:r>
          </a:p>
          <a:p>
            <a:endParaRPr lang="en-NZ" dirty="0" smtClean="0"/>
          </a:p>
          <a:p>
            <a:r>
              <a:rPr lang="en-NZ" dirty="0" smtClean="0"/>
              <a:t>Next clicks - Allow a bit of time for appropriate feedback. The point of this – </a:t>
            </a:r>
            <a:r>
              <a:rPr lang="en-NZ" i="1" dirty="0" smtClean="0"/>
              <a:t>gently not aggressively </a:t>
            </a:r>
            <a:r>
              <a:rPr lang="en-NZ" dirty="0" smtClean="0"/>
              <a:t>- is, “State schools are doing a fine job of turning out lovely young people with good values. </a:t>
            </a:r>
            <a:r>
              <a:rPr lang="en-NZ" b="1" dirty="0" smtClean="0"/>
              <a:t>It’s our linking values, and virtues, to ‘being Catholic’ &amp; believing in Jesus </a:t>
            </a:r>
            <a:r>
              <a:rPr lang="en-NZ" dirty="0" smtClean="0"/>
              <a:t>that is the point of our schools.” Otherwise, we could just close the gates and let the state schools get on with it?” – we know this. </a:t>
            </a:r>
            <a:r>
              <a:rPr lang="en-NZ" dirty="0" smtClean="0">
                <a:sym typeface="Wingdings" panose="05000000000000000000" pitchFamily="2" charset="2"/>
              </a:rPr>
              <a:t></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8</a:t>
            </a:fld>
            <a:endParaRPr lang="en-NZ"/>
          </a:p>
        </p:txBody>
      </p:sp>
    </p:spTree>
    <p:extLst>
      <p:ext uri="{BB962C8B-B14F-4D97-AF65-F5344CB8AC3E}">
        <p14:creationId xmlns:p14="http://schemas.microsoft.com/office/powerpoint/2010/main" val="2716979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They’ve just finished reading a couple of pages. This is almost too important</a:t>
            </a:r>
            <a:r>
              <a:rPr lang="en-NZ" baseline="0" dirty="0" smtClean="0"/>
              <a:t> to dive into now. Pitch it for them to work through, independently, later.</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9</a:t>
            </a:fld>
            <a:endParaRPr lang="en-NZ"/>
          </a:p>
        </p:txBody>
      </p:sp>
    </p:spTree>
    <p:extLst>
      <p:ext uri="{BB962C8B-B14F-4D97-AF65-F5344CB8AC3E}">
        <p14:creationId xmlns:p14="http://schemas.microsoft.com/office/powerpoint/2010/main" val="196574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21668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accent6">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6">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574D19-8553-4CEB-86F3-7B4C5CA8F525}" type="slidenum">
              <a:rPr lang="es-ES" altLang="en-US" smtClean="0">
                <a:solidFill>
                  <a:prstClr val="black">
                    <a:tint val="75000"/>
                  </a:prstClr>
                </a:solidFill>
              </a:rPr>
              <a:pPr/>
              <a:t>‹#›</a:t>
            </a:fld>
            <a:endParaRPr lang="es-ES" altLang="en-US">
              <a:solidFill>
                <a:prstClr val="black">
                  <a:tint val="75000"/>
                </a:prstClr>
              </a:solidFill>
            </a:endParaRPr>
          </a:p>
        </p:txBody>
      </p:sp>
      <p:pic>
        <p:nvPicPr>
          <p:cNvPr id="9" name="Picture 8"/>
          <p:cNvPicPr>
            <a:picLocks noChangeAspect="1"/>
          </p:cNvPicPr>
          <p:nvPr userDrawn="1"/>
        </p:nvPicPr>
        <p:blipFill>
          <a:blip r:embed="rId3"/>
          <a:stretch>
            <a:fillRect/>
          </a:stretch>
        </p:blipFill>
        <p:spPr>
          <a:xfrm>
            <a:off x="47328" y="6579226"/>
            <a:ext cx="1247775" cy="247650"/>
          </a:xfrm>
          <a:prstGeom prst="rect">
            <a:avLst/>
          </a:prstGeom>
        </p:spPr>
      </p:pic>
    </p:spTree>
    <p:extLst>
      <p:ext uri="{BB962C8B-B14F-4D97-AF65-F5344CB8AC3E}">
        <p14:creationId xmlns:p14="http://schemas.microsoft.com/office/powerpoint/2010/main" val="334428412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6B7622-B879-449E-ACA5-388827C811CA}"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329385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F381F7-2813-42F0-9AB9-E5419C0CF6C2}"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2275772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15480" y="365125"/>
            <a:ext cx="9217024" cy="1325563"/>
          </a:xfrm>
        </p:spPr>
        <p:txBody>
          <a:bodyPr/>
          <a:lstStyle>
            <a:lvl1pPr algn="ctr">
              <a:defRPr b="1">
                <a:solidFill>
                  <a:srgbClr val="007854"/>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3200" kern="1200" dirty="0" smtClean="0">
                <a:solidFill>
                  <a:schemeClr val="tx1"/>
                </a:solidFill>
                <a:effectLst>
                  <a:outerShdw blurRad="38100" dist="38100" dir="2700000" algn="tl">
                    <a:srgbClr val="000000">
                      <a:alpha val="43137"/>
                    </a:srgbClr>
                  </a:outerShdw>
                </a:effectLst>
                <a:latin typeface="+mn-lt"/>
                <a:ea typeface="+mn-ea"/>
                <a:cs typeface="+mn-cs"/>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F370E1-15F7-43B0-A116-32B68DFCE449}" type="slidenum">
              <a:rPr lang="es-ES" altLang="en-US" smtClean="0">
                <a:solidFill>
                  <a:prstClr val="black">
                    <a:tint val="75000"/>
                  </a:prstClr>
                </a:solidFill>
              </a:rPr>
              <a:pPr/>
              <a:t>‹#›</a:t>
            </a:fld>
            <a:endParaRPr lang="es-ES" altLang="en-US">
              <a:solidFill>
                <a:prstClr val="black">
                  <a:tint val="75000"/>
                </a:prstClr>
              </a:solidFill>
            </a:endParaRP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4348" r="4348" b="9478"/>
          <a:stretch/>
        </p:blipFill>
        <p:spPr>
          <a:xfrm>
            <a:off x="11280576" y="5794174"/>
            <a:ext cx="827733" cy="770440"/>
          </a:xfrm>
          <a:prstGeom prst="rect">
            <a:avLst/>
          </a:prstGeom>
        </p:spPr>
      </p:pic>
      <p:pic>
        <p:nvPicPr>
          <p:cNvPr id="7" name="Picture 6"/>
          <p:cNvPicPr>
            <a:picLocks noChangeAspect="1"/>
          </p:cNvPicPr>
          <p:nvPr userDrawn="1"/>
        </p:nvPicPr>
        <p:blipFill>
          <a:blip r:embed="rId4"/>
          <a:stretch>
            <a:fillRect/>
          </a:stretch>
        </p:blipFill>
        <p:spPr>
          <a:xfrm>
            <a:off x="0" y="0"/>
            <a:ext cx="12216680" cy="6858000"/>
          </a:xfrm>
          <a:prstGeom prst="rect">
            <a:avLst/>
          </a:prstGeom>
        </p:spPr>
      </p:pic>
      <p:pic>
        <p:nvPicPr>
          <p:cNvPr id="10" name="Picture 9"/>
          <p:cNvPicPr>
            <a:picLocks noChangeAspect="1"/>
          </p:cNvPicPr>
          <p:nvPr userDrawn="1"/>
        </p:nvPicPr>
        <p:blipFill>
          <a:blip r:embed="rId5"/>
          <a:stretch>
            <a:fillRect/>
          </a:stretch>
        </p:blipFill>
        <p:spPr>
          <a:xfrm>
            <a:off x="11106150" y="6598349"/>
            <a:ext cx="1085850" cy="266700"/>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4348" r="4348" b="9478"/>
          <a:stretch/>
        </p:blipFill>
        <p:spPr>
          <a:xfrm>
            <a:off x="11255896" y="5725638"/>
            <a:ext cx="827733" cy="770440"/>
          </a:xfrm>
          <a:prstGeom prst="rect">
            <a:avLst/>
          </a:prstGeom>
        </p:spPr>
      </p:pic>
    </p:spTree>
    <p:extLst>
      <p:ext uri="{BB962C8B-B14F-4D97-AF65-F5344CB8AC3E}">
        <p14:creationId xmlns:p14="http://schemas.microsoft.com/office/powerpoint/2010/main" val="4592410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438F5B-F619-478C-9D4F-30873AEA66EF}"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126908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s-E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BD4ABF-04AF-4E9C-AD16-BD83875F349A}"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2134070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s-ES"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8930E-BC65-48E2-926D-B42A0DD193A2}"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3126393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s-ES"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EF920B-A5A7-441C-9CB5-DAC99661C749}"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2041759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687A77-000A-4D11-AA33-D2F8674AB32B}"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2495654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AE21F-1A65-4701-BE11-B9AFBA5805E7}"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1547841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64EA40-1F31-4130-AE55-932381DC02A8}"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99748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39E85-5EE8-4A86-8A11-8D1291C2FA12}"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3179364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algn="r"/>
            <a:r>
              <a:rPr lang="en-NZ" b="1" dirty="0">
                <a:solidFill>
                  <a:srgbClr val="FFC000"/>
                </a:solidFill>
                <a:effectLst>
                  <a:outerShdw blurRad="38100" dist="38100" dir="2700000" algn="tl">
                    <a:srgbClr val="000000">
                      <a:alpha val="43137"/>
                    </a:srgbClr>
                  </a:outerShdw>
                </a:effectLst>
                <a:latin typeface="+mn-lt"/>
              </a:rPr>
              <a:t>Breaking Open </a:t>
            </a:r>
            <a:br>
              <a:rPr lang="en-NZ" b="1" dirty="0">
                <a:solidFill>
                  <a:srgbClr val="FFC000"/>
                </a:solidFill>
                <a:effectLst>
                  <a:outerShdw blurRad="38100" dist="38100" dir="2700000" algn="tl">
                    <a:srgbClr val="000000">
                      <a:alpha val="43137"/>
                    </a:srgbClr>
                  </a:outerShdw>
                </a:effectLst>
                <a:latin typeface="+mn-lt"/>
              </a:rPr>
            </a:br>
            <a:r>
              <a:rPr lang="en-NZ" b="1" dirty="0">
                <a:solidFill>
                  <a:srgbClr val="FFC000"/>
                </a:solidFill>
                <a:effectLst>
                  <a:outerShdw blurRad="38100" dist="38100" dir="2700000" algn="tl">
                    <a:srgbClr val="000000">
                      <a:alpha val="43137"/>
                    </a:srgbClr>
                  </a:outerShdw>
                </a:effectLst>
                <a:latin typeface="+mn-lt"/>
              </a:rPr>
              <a:t>the SREBD</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4348" r="4348" b="9478"/>
          <a:stretch/>
        </p:blipFill>
        <p:spPr>
          <a:xfrm>
            <a:off x="11280576" y="5794174"/>
            <a:ext cx="827733" cy="770440"/>
          </a:xfrm>
          <a:prstGeom prst="rect">
            <a:avLst/>
          </a:prstGeom>
        </p:spPr>
      </p:pic>
      <p:pic>
        <p:nvPicPr>
          <p:cNvPr id="11" name="Picture 10"/>
          <p:cNvPicPr>
            <a:picLocks noChangeAspect="1"/>
          </p:cNvPicPr>
          <p:nvPr/>
        </p:nvPicPr>
        <p:blipFill>
          <a:blip r:embed="rId4"/>
          <a:stretch>
            <a:fillRect/>
          </a:stretch>
        </p:blipFill>
        <p:spPr>
          <a:xfrm>
            <a:off x="407368" y="286375"/>
            <a:ext cx="4464496" cy="63109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110"/>
          <p:cNvSpPr txBox="1">
            <a:spLocks noChangeArrowheads="1"/>
          </p:cNvSpPr>
          <p:nvPr/>
        </p:nvSpPr>
        <p:spPr>
          <a:xfrm>
            <a:off x="5476318" y="5777826"/>
            <a:ext cx="5156186" cy="761007"/>
          </a:xfrm>
          <a:prstGeom prst="rect">
            <a:avLst/>
          </a:prstGeom>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accent6">
                    <a:lumMod val="50000"/>
                  </a:schemeClr>
                </a:solidFill>
                <a:latin typeface="+mj-lt"/>
                <a:ea typeface="+mj-ea"/>
                <a:cs typeface="+mj-cs"/>
              </a:defRPr>
            </a:lvl1pPr>
          </a:lstStyle>
          <a:p>
            <a:pPr fontAlgn="auto">
              <a:spcAft>
                <a:spcPts val="0"/>
              </a:spcAft>
            </a:pPr>
            <a:r>
              <a:rPr lang="en-NZ" altLang="en-US" sz="3200" dirty="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Considering our </a:t>
            </a:r>
            <a:r>
              <a:rPr lang="en-NZ"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Learners? </a:t>
            </a:r>
            <a:r>
              <a:rPr lang="en-NZ"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Thinking about </a:t>
            </a:r>
            <a:r>
              <a:rPr lang="en-NZ"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assessment &amp; ‘Applying Pedagogy’?</a:t>
            </a:r>
            <a:endParaRPr lang="es-ES" altLang="en-US" sz="3200" dirty="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8" name="Rectangle 122"/>
          <p:cNvSpPr>
            <a:spLocks noChangeArrowheads="1"/>
          </p:cNvSpPr>
          <p:nvPr/>
        </p:nvSpPr>
        <p:spPr bwMode="auto">
          <a:xfrm>
            <a:off x="6898570" y="4900440"/>
            <a:ext cx="518477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r"/>
            <a:r>
              <a:rPr lang="es-UY" altLang="en-US" sz="1800" dirty="0" err="1" smtClean="0">
                <a:solidFill>
                  <a:srgbClr val="007854"/>
                </a:solidFill>
                <a:effectLst>
                  <a:outerShdw blurRad="38100" dist="38100" dir="2700000" algn="tl">
                    <a:srgbClr val="000000">
                      <a:alpha val="43137"/>
                    </a:srgbClr>
                  </a:outerShdw>
                </a:effectLst>
                <a:latin typeface="Trebuchet MS" panose="020B0603020202020204" pitchFamily="34" charset="0"/>
              </a:rPr>
              <a:t>Session</a:t>
            </a:r>
            <a:r>
              <a:rPr lang="es-UY" altLang="en-US" sz="1800" dirty="0" smtClean="0">
                <a:solidFill>
                  <a:srgbClr val="007854"/>
                </a:solidFill>
                <a:effectLst>
                  <a:outerShdw blurRad="38100" dist="38100" dir="2700000" algn="tl">
                    <a:srgbClr val="000000">
                      <a:alpha val="43137"/>
                    </a:srgbClr>
                  </a:outerShdw>
                </a:effectLst>
                <a:latin typeface="Trebuchet MS" panose="020B0603020202020204" pitchFamily="34" charset="0"/>
              </a:rPr>
              <a:t> - 3</a:t>
            </a:r>
            <a:endParaRPr lang="es-ES" altLang="en-US" sz="1800" dirty="0">
              <a:solidFill>
                <a:srgbClr val="007854"/>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234085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NZ" dirty="0">
                <a:solidFill>
                  <a:srgbClr val="FFC000"/>
                </a:solidFill>
                <a:latin typeface="+mn-lt"/>
              </a:rPr>
              <a:t>RE Assessment in a nutshell</a:t>
            </a:r>
            <a:endParaRPr lang="en-NZ" dirty="0">
              <a:solidFill>
                <a:srgbClr val="FFC000"/>
              </a:solidFill>
              <a:latin typeface="+mn-lt"/>
            </a:endParaRPr>
          </a:p>
        </p:txBody>
      </p:sp>
      <p:sp>
        <p:nvSpPr>
          <p:cNvPr id="3" name="Content Placeholder 2"/>
          <p:cNvSpPr>
            <a:spLocks noGrp="1"/>
          </p:cNvSpPr>
          <p:nvPr>
            <p:ph idx="1"/>
          </p:nvPr>
        </p:nvSpPr>
        <p:spPr>
          <a:xfrm>
            <a:off x="838200" y="2246014"/>
            <a:ext cx="10515600" cy="4351338"/>
          </a:xfrm>
        </p:spPr>
        <p:txBody>
          <a:bodyPr>
            <a:normAutofit lnSpcReduction="10000"/>
          </a:bodyPr>
          <a:lstStyle/>
          <a:p>
            <a:r>
              <a:rPr lang="en-NZ" b="1" dirty="0" smtClean="0"/>
              <a:t>Teachers know why and how to assess. </a:t>
            </a:r>
            <a:r>
              <a:rPr lang="en-NZ" dirty="0" smtClean="0"/>
              <a:t>So, the </a:t>
            </a:r>
            <a:br>
              <a:rPr lang="en-NZ" dirty="0" smtClean="0"/>
            </a:br>
            <a:r>
              <a:rPr lang="en-NZ" dirty="0" smtClean="0"/>
              <a:t>SREBD </a:t>
            </a:r>
            <a:r>
              <a:rPr lang="en-NZ" dirty="0" smtClean="0"/>
              <a:t>intentionally does not go into detail. </a:t>
            </a:r>
          </a:p>
          <a:p>
            <a:r>
              <a:rPr lang="en-NZ" b="1" dirty="0" smtClean="0"/>
              <a:t>The Cognitive. </a:t>
            </a:r>
            <a:r>
              <a:rPr lang="en-NZ" dirty="0" smtClean="0"/>
              <a:t>RE knowledge and skills can, and should, be assessed just like any other area of the curriculum</a:t>
            </a:r>
            <a:r>
              <a:rPr lang="en-NZ" dirty="0" smtClean="0"/>
              <a:t>.</a:t>
            </a:r>
          </a:p>
          <a:p>
            <a:pPr lvl="1"/>
            <a:r>
              <a:rPr lang="en-NZ" dirty="0" smtClean="0"/>
              <a:t>Curriculum should be driving assessment, not the other way around. </a:t>
            </a:r>
          </a:p>
          <a:p>
            <a:pPr lvl="1"/>
            <a:r>
              <a:rPr lang="en-NZ" dirty="0" smtClean="0"/>
              <a:t>There are massive challenges in the senior school in this regard.</a:t>
            </a:r>
            <a:endParaRPr lang="en-NZ" dirty="0" smtClean="0"/>
          </a:p>
          <a:p>
            <a:r>
              <a:rPr lang="en-NZ" b="1" dirty="0" smtClean="0"/>
              <a:t>The Affective</a:t>
            </a:r>
            <a:r>
              <a:rPr lang="en-NZ" dirty="0" smtClean="0"/>
              <a:t>. We cannot assess faith, but we can and should, take note of how RE is impacting, personally, on the children in our classes. </a:t>
            </a:r>
          </a:p>
          <a:p>
            <a:pPr lvl="1"/>
            <a:r>
              <a:rPr lang="en-NZ" dirty="0" smtClean="0"/>
              <a:t>There are a range of strategies for this.</a:t>
            </a:r>
            <a:endParaRPr lang="en-NZ" dirty="0"/>
          </a:p>
        </p:txBody>
      </p:sp>
      <p:pic>
        <p:nvPicPr>
          <p:cNvPr id="6" name="Picture 5"/>
          <p:cNvPicPr>
            <a:picLocks noChangeAspect="1"/>
          </p:cNvPicPr>
          <p:nvPr/>
        </p:nvPicPr>
        <p:blipFill>
          <a:blip r:embed="rId3"/>
          <a:stretch>
            <a:fillRect/>
          </a:stretch>
        </p:blipFill>
        <p:spPr>
          <a:xfrm rot="389449">
            <a:off x="9770208" y="346883"/>
            <a:ext cx="1901262" cy="26876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3829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NZ" dirty="0">
                <a:solidFill>
                  <a:srgbClr val="FFC000"/>
                </a:solidFill>
                <a:latin typeface="+mn-lt"/>
              </a:rPr>
              <a:t>Applying Pedagogy</a:t>
            </a:r>
            <a:endParaRPr lang="en-NZ" dirty="0">
              <a:solidFill>
                <a:srgbClr val="FFC000"/>
              </a:solidFill>
              <a:latin typeface="+mn-lt"/>
            </a:endParaRPr>
          </a:p>
        </p:txBody>
      </p:sp>
      <p:sp>
        <p:nvSpPr>
          <p:cNvPr id="3" name="Content Placeholder 2"/>
          <p:cNvSpPr>
            <a:spLocks noGrp="1"/>
          </p:cNvSpPr>
          <p:nvPr>
            <p:ph idx="1"/>
          </p:nvPr>
        </p:nvSpPr>
        <p:spPr>
          <a:xfrm>
            <a:off x="838200" y="2318022"/>
            <a:ext cx="9866312" cy="4351338"/>
          </a:xfrm>
        </p:spPr>
        <p:txBody>
          <a:bodyPr>
            <a:normAutofit/>
          </a:bodyPr>
          <a:lstStyle/>
          <a:p>
            <a:r>
              <a:rPr lang="en-NZ" dirty="0" smtClean="0"/>
              <a:t>The </a:t>
            </a:r>
            <a:r>
              <a:rPr lang="en-NZ" dirty="0" smtClean="0"/>
              <a:t>SREBD </a:t>
            </a:r>
            <a:r>
              <a:rPr lang="en-NZ" dirty="0" smtClean="0"/>
              <a:t>consistently highlights the need for RE </a:t>
            </a:r>
            <a:br>
              <a:rPr lang="en-NZ" dirty="0" smtClean="0"/>
            </a:br>
            <a:r>
              <a:rPr lang="en-NZ" dirty="0" smtClean="0"/>
              <a:t>to be engaging, creative and effective.</a:t>
            </a:r>
          </a:p>
          <a:p>
            <a:r>
              <a:rPr lang="en-NZ" dirty="0" smtClean="0"/>
              <a:t>A key intent is to formally “open the door a crack” for RE to move beyond single lessons into more creative and dynamic experiences linking to other areas of teaching and learning.</a:t>
            </a:r>
          </a:p>
          <a:p>
            <a:r>
              <a:rPr lang="en-NZ" dirty="0" smtClean="0"/>
              <a:t>It also reinforces the need for the Bishops’ mandated </a:t>
            </a:r>
            <a:r>
              <a:rPr lang="en-NZ" dirty="0" smtClean="0"/>
              <a:t>Understanding Faith curriculum </a:t>
            </a:r>
            <a:r>
              <a:rPr lang="en-NZ" dirty="0" smtClean="0"/>
              <a:t>to be </a:t>
            </a:r>
            <a:r>
              <a:rPr lang="en-NZ" dirty="0" smtClean="0"/>
              <a:t>taught. </a:t>
            </a:r>
            <a:endParaRPr lang="en-NZ" dirty="0" smtClean="0"/>
          </a:p>
          <a:p>
            <a:pPr lvl="1"/>
            <a:r>
              <a:rPr lang="en-NZ" dirty="0" smtClean="0"/>
              <a:t>Especially, to ensure RE does not become watered-down.</a:t>
            </a:r>
            <a:endParaRPr lang="en-NZ" dirty="0"/>
          </a:p>
        </p:txBody>
      </p:sp>
      <p:grpSp>
        <p:nvGrpSpPr>
          <p:cNvPr id="8" name="Group 7"/>
          <p:cNvGrpSpPr/>
          <p:nvPr/>
        </p:nvGrpSpPr>
        <p:grpSpPr>
          <a:xfrm>
            <a:off x="10344472" y="2204864"/>
            <a:ext cx="2047418" cy="5744799"/>
            <a:chOff x="10344472" y="2204864"/>
            <a:chExt cx="2047418" cy="5744799"/>
          </a:xfrm>
        </p:grpSpPr>
        <p:pic>
          <p:nvPicPr>
            <p:cNvPr id="9" name="Picture 8"/>
            <p:cNvPicPr>
              <a:picLocks noChangeAspect="1"/>
            </p:cNvPicPr>
            <p:nvPr/>
          </p:nvPicPr>
          <p:blipFill rotWithShape="1">
            <a:blip r:embed="rId3"/>
            <a:srcRect l="57920" r="18320"/>
            <a:stretch/>
          </p:blipFill>
          <p:spPr>
            <a:xfrm>
              <a:off x="10344472" y="2204864"/>
              <a:ext cx="2047418" cy="574479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6362" y="3946352"/>
              <a:ext cx="792354" cy="1155485"/>
            </a:xfrm>
            <a:prstGeom prst="rect">
              <a:avLst/>
            </a:prstGeom>
            <a:ln>
              <a:noFill/>
            </a:ln>
            <a:effectLst/>
            <a:scene3d>
              <a:camera prst="perspectiveContrastingLeftFacing">
                <a:rot lat="21598863" lon="19501142" rev="21573881"/>
              </a:camera>
              <a:lightRig rig="threePt" dir="t">
                <a:rot lat="0" lon="0" rev="2700000"/>
              </a:lightRig>
            </a:scene3d>
            <a:sp3d>
              <a:bevelT w="63500" h="50800"/>
            </a:sp3d>
          </p:spPr>
        </p:pic>
      </p:grpSp>
    </p:spTree>
    <p:extLst>
      <p:ext uri="{BB962C8B-B14F-4D97-AF65-F5344CB8AC3E}">
        <p14:creationId xmlns:p14="http://schemas.microsoft.com/office/powerpoint/2010/main" val="38418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22" presetClass="entr" presetSubtype="2"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righ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NZ" dirty="0">
                <a:solidFill>
                  <a:srgbClr val="FFC000"/>
                </a:solidFill>
                <a:latin typeface="+mn-lt"/>
              </a:rPr>
              <a:t>Applying Pedagogy – Support from the </a:t>
            </a:r>
            <a:r>
              <a:rPr lang="en-NZ" dirty="0" smtClean="0">
                <a:solidFill>
                  <a:srgbClr val="FFC000"/>
                </a:solidFill>
                <a:latin typeface="+mn-lt"/>
              </a:rPr>
              <a:t>SREBD</a:t>
            </a:r>
            <a:endParaRPr lang="en-NZ" dirty="0">
              <a:solidFill>
                <a:srgbClr val="FFC000"/>
              </a:solidFill>
              <a:latin typeface="+mn-lt"/>
            </a:endParaRPr>
          </a:p>
        </p:txBody>
      </p:sp>
      <p:sp>
        <p:nvSpPr>
          <p:cNvPr id="3" name="Content Placeholder 2"/>
          <p:cNvSpPr>
            <a:spLocks noGrp="1"/>
          </p:cNvSpPr>
          <p:nvPr>
            <p:ph idx="1"/>
          </p:nvPr>
        </p:nvSpPr>
        <p:spPr>
          <a:xfrm>
            <a:off x="838200" y="2174006"/>
            <a:ext cx="9866312" cy="4351338"/>
          </a:xfrm>
        </p:spPr>
        <p:txBody>
          <a:bodyPr>
            <a:normAutofit/>
          </a:bodyPr>
          <a:lstStyle/>
          <a:p>
            <a:r>
              <a:rPr lang="en-NZ" dirty="0" smtClean="0"/>
              <a:t>The </a:t>
            </a:r>
            <a:r>
              <a:rPr lang="en-NZ" dirty="0" smtClean="0"/>
              <a:t>SREBD </a:t>
            </a:r>
            <a:r>
              <a:rPr lang="en-NZ" dirty="0" smtClean="0"/>
              <a:t>does not mention </a:t>
            </a:r>
            <a:r>
              <a:rPr lang="en-NZ" dirty="0" smtClean="0"/>
              <a:t>specific </a:t>
            </a:r>
            <a:r>
              <a:rPr lang="en-NZ" dirty="0" smtClean="0"/>
              <a:t>pedagogies. </a:t>
            </a:r>
          </a:p>
          <a:p>
            <a:r>
              <a:rPr lang="en-NZ" dirty="0" smtClean="0"/>
              <a:t>However, it does clearly </a:t>
            </a:r>
            <a:r>
              <a:rPr lang="en-NZ" dirty="0" smtClean="0"/>
              <a:t>highlight</a:t>
            </a:r>
            <a:r>
              <a:rPr lang="en-NZ" dirty="0" smtClean="0"/>
              <a:t>:</a:t>
            </a:r>
            <a:endParaRPr lang="en-NZ" dirty="0"/>
          </a:p>
          <a:p>
            <a:pPr lvl="1"/>
            <a:endParaRPr lang="en-NZ" sz="800" dirty="0" smtClean="0"/>
          </a:p>
          <a:p>
            <a:pPr lvl="1"/>
            <a:r>
              <a:rPr lang="en-NZ" sz="3200" dirty="0" smtClean="0"/>
              <a:t>The need for teaching of particular knowledge.</a:t>
            </a:r>
          </a:p>
          <a:p>
            <a:pPr lvl="1"/>
            <a:r>
              <a:rPr lang="en-NZ" sz="3200" dirty="0" smtClean="0"/>
              <a:t>The potential impact of decisions around pedagogy</a:t>
            </a:r>
          </a:p>
          <a:p>
            <a:pPr lvl="1"/>
            <a:r>
              <a:rPr lang="en-NZ" sz="3200" dirty="0" smtClean="0"/>
              <a:t>Encouragement of creativity and deeper engagement with course content to make it meaningful for young people</a:t>
            </a:r>
          </a:p>
          <a:p>
            <a:pPr lvl="1"/>
            <a:r>
              <a:rPr lang="en-NZ" sz="3200" dirty="0" smtClean="0"/>
              <a:t>The need for joy and expertise</a:t>
            </a:r>
            <a:endParaRPr lang="en-NZ" sz="3200" dirty="0" smtClean="0"/>
          </a:p>
          <a:p>
            <a:pPr lvl="1"/>
            <a:endParaRPr lang="en-NZ" sz="2800" dirty="0" smtClean="0"/>
          </a:p>
          <a:p>
            <a:pPr lvl="1"/>
            <a:endParaRPr lang="en-NZ" sz="3200" dirty="0"/>
          </a:p>
        </p:txBody>
      </p:sp>
      <p:sp>
        <p:nvSpPr>
          <p:cNvPr id="6" name="Rectangle 5"/>
          <p:cNvSpPr/>
          <p:nvPr/>
        </p:nvSpPr>
        <p:spPr>
          <a:xfrm rot="16200000">
            <a:off x="5978343" y="-5836786"/>
            <a:ext cx="236816" cy="12031342"/>
          </a:xfrm>
          <a:prstGeom prst="rect">
            <a:avLst/>
          </a:prstGeom>
        </p:spPr>
        <p:style>
          <a:lnRef idx="3">
            <a:schemeClr val="lt1"/>
          </a:lnRef>
          <a:fillRef idx="1">
            <a:schemeClr val="accent1"/>
          </a:fillRef>
          <a:effectRef idx="1">
            <a:schemeClr val="accent1"/>
          </a:effectRef>
          <a:fontRef idx="minor">
            <a:schemeClr val="lt1"/>
          </a:fontRef>
        </p:style>
        <p:txBody>
          <a:bodyPr vert="vert" rtlCol="0" anchor="ctr"/>
          <a:lstStyle/>
          <a:p>
            <a:r>
              <a:rPr lang="en-NZ" sz="1600" dirty="0" smtClean="0">
                <a:solidFill>
                  <a:schemeClr val="bg2">
                    <a:lumMod val="20000"/>
                    <a:lumOff val="80000"/>
                  </a:schemeClr>
                </a:solidFill>
              </a:rPr>
              <a:t>2 Minutes</a:t>
            </a:r>
          </a:p>
        </p:txBody>
      </p:sp>
      <p:grpSp>
        <p:nvGrpSpPr>
          <p:cNvPr id="7" name="Group 6"/>
          <p:cNvGrpSpPr/>
          <p:nvPr/>
        </p:nvGrpSpPr>
        <p:grpSpPr>
          <a:xfrm>
            <a:off x="-96688" y="969880"/>
            <a:ext cx="9361800" cy="5952944"/>
            <a:chOff x="0" y="205267"/>
            <a:chExt cx="9023927" cy="6767944"/>
          </a:xfrm>
        </p:grpSpPr>
        <p:pic>
          <p:nvPicPr>
            <p:cNvPr id="8" name="Picture 2" descr="Image result for business card bla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5267"/>
              <a:ext cx="9023927" cy="67679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91395" y="1564187"/>
              <a:ext cx="4689563" cy="2624350"/>
            </a:xfrm>
            <a:prstGeom prst="rect">
              <a:avLst/>
            </a:prstGeom>
            <a:noFill/>
          </p:spPr>
          <p:txBody>
            <a:bodyPr wrap="square" rtlCol="0">
              <a:spAutoFit/>
            </a:bodyPr>
            <a:lstStyle/>
            <a:p>
              <a:pPr algn="ctr"/>
              <a:r>
                <a:rPr lang="en-NZ" sz="4800" dirty="0" smtClean="0">
                  <a:solidFill>
                    <a:prstClr val="black"/>
                  </a:solidFill>
                </a:rPr>
                <a:t>What do you think? </a:t>
              </a:r>
            </a:p>
            <a:p>
              <a:pPr algn="ctr"/>
              <a:r>
                <a:rPr lang="en-NZ" sz="4800" dirty="0" smtClean="0">
                  <a:solidFill>
                    <a:srgbClr val="007854"/>
                  </a:solidFill>
                </a:rPr>
                <a:t>(P-M-I)</a:t>
              </a:r>
              <a:endParaRPr lang="en-NZ" sz="4800" dirty="0">
                <a:solidFill>
                  <a:srgbClr val="007854"/>
                </a:solidFill>
              </a:endParaRPr>
            </a:p>
          </p:txBody>
        </p:sp>
      </p:grpSp>
      <p:grpSp>
        <p:nvGrpSpPr>
          <p:cNvPr id="4" name="Group 3"/>
          <p:cNvGrpSpPr/>
          <p:nvPr/>
        </p:nvGrpSpPr>
        <p:grpSpPr>
          <a:xfrm>
            <a:off x="10344472" y="2204864"/>
            <a:ext cx="2047418" cy="5744799"/>
            <a:chOff x="10344472" y="2204864"/>
            <a:chExt cx="2047418" cy="5744799"/>
          </a:xfrm>
        </p:grpSpPr>
        <p:pic>
          <p:nvPicPr>
            <p:cNvPr id="2" name="Picture 1"/>
            <p:cNvPicPr>
              <a:picLocks noChangeAspect="1"/>
            </p:cNvPicPr>
            <p:nvPr/>
          </p:nvPicPr>
          <p:blipFill rotWithShape="1">
            <a:blip r:embed="rId4"/>
            <a:srcRect l="57920" r="18320"/>
            <a:stretch/>
          </p:blipFill>
          <p:spPr>
            <a:xfrm>
              <a:off x="10344472" y="2204864"/>
              <a:ext cx="2047418" cy="5744799"/>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6362" y="3946352"/>
              <a:ext cx="792354" cy="1155485"/>
            </a:xfrm>
            <a:prstGeom prst="rect">
              <a:avLst/>
            </a:prstGeom>
            <a:ln>
              <a:noFill/>
            </a:ln>
            <a:effectLst/>
            <a:scene3d>
              <a:camera prst="perspectiveContrastingLeftFacing">
                <a:rot lat="21598863" lon="19501142" rev="21573881"/>
              </a:camera>
              <a:lightRig rig="threePt" dir="t">
                <a:rot lat="0" lon="0" rev="2700000"/>
              </a:lightRig>
            </a:scene3d>
            <a:sp3d>
              <a:bevelT w="63500" h="50800"/>
            </a:sp3d>
          </p:spPr>
        </p:pic>
      </p:grpSp>
    </p:spTree>
    <p:extLst>
      <p:ext uri="{BB962C8B-B14F-4D97-AF65-F5344CB8AC3E}">
        <p14:creationId xmlns:p14="http://schemas.microsoft.com/office/powerpoint/2010/main" val="38687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10" presetClass="entr"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22" presetClass="exit" presetSubtype="2" fill="hold" grpId="0" nodeType="withEffect">
                                  <p:stCondLst>
                                    <p:cond delay="0"/>
                                  </p:stCondLst>
                                  <p:childTnLst>
                                    <p:animEffect transition="out" filter="wipe(right)">
                                      <p:cBhvr>
                                        <p:cTn id="29" dur="120000"/>
                                        <p:tgtEl>
                                          <p:spTgt spid="6"/>
                                        </p:tgtEl>
                                      </p:cBhvr>
                                    </p:animEffect>
                                    <p:set>
                                      <p:cBhvr>
                                        <p:cTn id="30" dur="1" fill="hold">
                                          <p:stCondLst>
                                            <p:cond delay="1199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7"/>
                                        </p:tgtEl>
                                        <p:attrNameLst>
                                          <p:attrName>ppt_x</p:attrName>
                                        </p:attrNameLst>
                                      </p:cBhvr>
                                      <p:tavLst>
                                        <p:tav tm="0">
                                          <p:val>
                                            <p:strVal val="ppt_x"/>
                                          </p:val>
                                        </p:tav>
                                        <p:tav tm="100000">
                                          <p:val>
                                            <p:strVal val="ppt_x"/>
                                          </p:val>
                                        </p:tav>
                                      </p:tavLst>
                                    </p:anim>
                                    <p:anim calcmode="lin" valueType="num">
                                      <p:cBhvr additive="base">
                                        <p:cTn id="35" dur="500"/>
                                        <p:tgtEl>
                                          <p:spTgt spid="7"/>
                                        </p:tgtEl>
                                        <p:attrNameLst>
                                          <p:attrName>ppt_y</p:attrName>
                                        </p:attrNameLst>
                                      </p:cBhvr>
                                      <p:tavLst>
                                        <p:tav tm="0">
                                          <p:val>
                                            <p:strVal val="ppt_y"/>
                                          </p:val>
                                        </p:tav>
                                        <p:tav tm="100000">
                                          <p:val>
                                            <p:strVal val="1+ppt_h/2"/>
                                          </p:val>
                                        </p:tav>
                                      </p:tavLst>
                                    </p:anim>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NZ" dirty="0">
                <a:solidFill>
                  <a:srgbClr val="FFC000"/>
                </a:solidFill>
                <a:latin typeface="+mn-lt"/>
              </a:rPr>
              <a:t>Session 3 - Overview</a:t>
            </a:r>
            <a:endParaRPr lang="en-NZ" dirty="0">
              <a:solidFill>
                <a:srgbClr val="FFC000"/>
              </a:solidFill>
              <a:latin typeface="+mn-lt"/>
            </a:endParaRPr>
          </a:p>
        </p:txBody>
      </p:sp>
      <p:sp>
        <p:nvSpPr>
          <p:cNvPr id="2" name="Content Placeholder 1"/>
          <p:cNvSpPr>
            <a:spLocks noGrp="1"/>
          </p:cNvSpPr>
          <p:nvPr>
            <p:ph idx="1"/>
          </p:nvPr>
        </p:nvSpPr>
        <p:spPr>
          <a:xfrm>
            <a:off x="838200" y="2174006"/>
            <a:ext cx="10515600" cy="4351338"/>
          </a:xfrm>
        </p:spPr>
        <p:txBody>
          <a:bodyPr>
            <a:normAutofit/>
          </a:bodyPr>
          <a:lstStyle/>
          <a:p>
            <a:pPr marL="0" indent="0">
              <a:buNone/>
            </a:pPr>
            <a:r>
              <a:rPr lang="en-NZ" dirty="0"/>
              <a:t>At the end of this session, teachers will </a:t>
            </a:r>
            <a:r>
              <a:rPr lang="en-NZ" dirty="0" smtClean="0"/>
              <a:t>have </a:t>
            </a:r>
          </a:p>
          <a:p>
            <a:r>
              <a:rPr lang="en-NZ" dirty="0" smtClean="0">
                <a:solidFill>
                  <a:srgbClr val="025198"/>
                </a:solidFill>
              </a:rPr>
              <a:t>Considered the Learners in their own school</a:t>
            </a:r>
            <a:endParaRPr lang="en-NZ" dirty="0" smtClean="0"/>
          </a:p>
          <a:p>
            <a:r>
              <a:rPr lang="en-NZ" dirty="0" smtClean="0">
                <a:solidFill>
                  <a:srgbClr val="FFC000"/>
                </a:solidFill>
              </a:rPr>
              <a:t>Reflected on the place &amp; purpose of assessment </a:t>
            </a:r>
            <a:r>
              <a:rPr lang="en-NZ" dirty="0" smtClean="0">
                <a:solidFill>
                  <a:srgbClr val="FFC000"/>
                </a:solidFill>
              </a:rPr>
              <a:t/>
            </a:r>
            <a:br>
              <a:rPr lang="en-NZ" dirty="0" smtClean="0">
                <a:solidFill>
                  <a:srgbClr val="FFC000"/>
                </a:solidFill>
              </a:rPr>
            </a:br>
            <a:r>
              <a:rPr lang="en-NZ" dirty="0" smtClean="0">
                <a:solidFill>
                  <a:srgbClr val="FFC000"/>
                </a:solidFill>
              </a:rPr>
              <a:t>in </a:t>
            </a:r>
            <a:r>
              <a:rPr lang="en-NZ" dirty="0" smtClean="0">
                <a:solidFill>
                  <a:srgbClr val="FFC000"/>
                </a:solidFill>
              </a:rPr>
              <a:t>RE</a:t>
            </a:r>
            <a:r>
              <a:rPr lang="en-NZ" dirty="0" smtClean="0"/>
              <a:t> and </a:t>
            </a:r>
          </a:p>
          <a:p>
            <a:r>
              <a:rPr lang="en-NZ" dirty="0" smtClean="0">
                <a:solidFill>
                  <a:srgbClr val="7030A0"/>
                </a:solidFill>
              </a:rPr>
              <a:t>Considered possibilities beyond </a:t>
            </a:r>
            <a:r>
              <a:rPr lang="en-NZ" dirty="0" smtClean="0">
                <a:solidFill>
                  <a:srgbClr val="7030A0"/>
                </a:solidFill>
              </a:rPr>
              <a:t>“classes” and Achievement Standards</a:t>
            </a:r>
          </a:p>
          <a:p>
            <a:pPr marL="0" indent="0">
              <a:buNone/>
            </a:pPr>
            <a:r>
              <a:rPr lang="en-NZ" dirty="0" smtClean="0"/>
              <a:t>as </a:t>
            </a:r>
            <a:r>
              <a:rPr lang="en-NZ" dirty="0" smtClean="0"/>
              <a:t>discussed throughout the </a:t>
            </a:r>
            <a:r>
              <a:rPr lang="en-NZ" dirty="0" smtClean="0">
                <a:solidFill>
                  <a:srgbClr val="007854"/>
                </a:solidFill>
              </a:rPr>
              <a:t>Religious </a:t>
            </a:r>
            <a:r>
              <a:rPr lang="en-NZ" dirty="0">
                <a:solidFill>
                  <a:srgbClr val="007854"/>
                </a:solidFill>
              </a:rPr>
              <a:t>Education Bridging </a:t>
            </a:r>
            <a:r>
              <a:rPr lang="en-NZ" dirty="0" smtClean="0">
                <a:solidFill>
                  <a:srgbClr val="007854"/>
                </a:solidFill>
              </a:rPr>
              <a:t>Document.</a:t>
            </a:r>
            <a:endParaRPr lang="en-NZ" dirty="0"/>
          </a:p>
        </p:txBody>
      </p:sp>
      <p:pic>
        <p:nvPicPr>
          <p:cNvPr id="5" name="Picture 4"/>
          <p:cNvPicPr>
            <a:picLocks noChangeAspect="1"/>
          </p:cNvPicPr>
          <p:nvPr/>
        </p:nvPicPr>
        <p:blipFill>
          <a:blip r:embed="rId3"/>
          <a:stretch>
            <a:fillRect/>
          </a:stretch>
        </p:blipFill>
        <p:spPr>
          <a:xfrm rot="389449">
            <a:off x="9639138" y="872331"/>
            <a:ext cx="2070074" cy="29262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6" name="Group 5"/>
          <p:cNvGrpSpPr/>
          <p:nvPr/>
        </p:nvGrpSpPr>
        <p:grpSpPr>
          <a:xfrm flipH="1">
            <a:off x="2084006" y="980726"/>
            <a:ext cx="10107994" cy="5952944"/>
            <a:chOff x="0" y="205267"/>
            <a:chExt cx="9023927" cy="6767944"/>
          </a:xfrm>
        </p:grpSpPr>
        <p:pic>
          <p:nvPicPr>
            <p:cNvPr id="7" name="Picture 2" descr="Image result for business card bla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5267"/>
              <a:ext cx="9023927" cy="67679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263721" y="1897916"/>
              <a:ext cx="4689563" cy="2204454"/>
            </a:xfrm>
            <a:prstGeom prst="rect">
              <a:avLst/>
            </a:prstGeom>
            <a:noFill/>
          </p:spPr>
          <p:txBody>
            <a:bodyPr wrap="square" rtlCol="0">
              <a:spAutoFit/>
            </a:bodyPr>
            <a:lstStyle/>
            <a:p>
              <a:r>
                <a:rPr lang="en-NZ" sz="4000" dirty="0" smtClean="0">
                  <a:solidFill>
                    <a:srgbClr val="007854"/>
                  </a:solidFill>
                  <a:effectLst>
                    <a:outerShdw blurRad="38100" dist="38100" dir="2700000" algn="tl">
                      <a:srgbClr val="000000">
                        <a:alpha val="43137"/>
                      </a:srgbClr>
                    </a:outerShdw>
                  </a:effectLst>
                </a:rPr>
                <a:t>    YES? </a:t>
              </a:r>
            </a:p>
            <a:p>
              <a:pPr algn="ctr"/>
              <a:r>
                <a:rPr lang="en-NZ" sz="4000" dirty="0" smtClean="0">
                  <a:solidFill>
                    <a:schemeClr val="accent4">
                      <a:lumMod val="75000"/>
                    </a:schemeClr>
                  </a:solidFill>
                  <a:effectLst>
                    <a:outerShdw blurRad="38100" dist="38100" dir="2700000" algn="tl">
                      <a:srgbClr val="000000">
                        <a:alpha val="43137"/>
                      </a:srgbClr>
                    </a:outerShdw>
                  </a:effectLst>
                </a:rPr>
                <a:t>(Questions?)</a:t>
              </a:r>
              <a:endParaRPr lang="en-NZ" sz="4000" dirty="0">
                <a:solidFill>
                  <a:schemeClr val="accent4">
                    <a:lumMod val="75000"/>
                  </a:schemeClr>
                </a:solidFill>
                <a:effectLst>
                  <a:outerShdw blurRad="38100" dist="38100" dir="2700000" algn="tl">
                    <a:srgbClr val="000000">
                      <a:alpha val="43137"/>
                    </a:srgbClr>
                  </a:outerShdw>
                </a:effectLst>
              </a:endParaRPr>
            </a:p>
            <a:p>
              <a:pPr algn="r">
                <a:tabLst>
                  <a:tab pos="3948113" algn="l"/>
                </a:tabLst>
              </a:pPr>
              <a:r>
                <a:rPr lang="en-NZ" sz="4000" dirty="0" smtClean="0">
                  <a:solidFill>
                    <a:srgbClr val="007854"/>
                  </a:solidFill>
                  <a:effectLst>
                    <a:outerShdw blurRad="38100" dist="38100" dir="2700000" algn="tl">
                      <a:srgbClr val="000000">
                        <a:alpha val="43137"/>
                      </a:srgbClr>
                    </a:outerShdw>
                  </a:effectLst>
                </a:rPr>
                <a:t>               NO?	   </a:t>
              </a:r>
              <a:endParaRPr lang="en-NZ" sz="4000" dirty="0">
                <a:solidFill>
                  <a:srgbClr val="007854"/>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70798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NZ" dirty="0">
                <a:solidFill>
                  <a:srgbClr val="FFC000"/>
                </a:solidFill>
                <a:latin typeface="+mn-lt"/>
              </a:rPr>
              <a:t>In Conclusion…</a:t>
            </a:r>
            <a:endParaRPr lang="en-NZ" dirty="0">
              <a:solidFill>
                <a:srgbClr val="FFC000"/>
              </a:solidFill>
              <a:latin typeface="+mn-lt"/>
            </a:endParaRPr>
          </a:p>
        </p:txBody>
      </p:sp>
      <p:sp>
        <p:nvSpPr>
          <p:cNvPr id="3" name="Content Placeholder 2"/>
          <p:cNvSpPr>
            <a:spLocks noGrp="1"/>
          </p:cNvSpPr>
          <p:nvPr>
            <p:ph idx="1"/>
          </p:nvPr>
        </p:nvSpPr>
        <p:spPr>
          <a:xfrm>
            <a:off x="838200" y="2174006"/>
            <a:ext cx="9362256" cy="4351338"/>
          </a:xfrm>
        </p:spPr>
        <p:txBody>
          <a:bodyPr>
            <a:normAutofit/>
          </a:bodyPr>
          <a:lstStyle/>
          <a:p>
            <a:r>
              <a:rPr lang="en-NZ" dirty="0" smtClean="0"/>
              <a:t>As stated, we have only broken open the </a:t>
            </a:r>
            <a:r>
              <a:rPr lang="en-NZ" dirty="0" smtClean="0"/>
              <a:t>SREBD </a:t>
            </a:r>
            <a:r>
              <a:rPr lang="en-NZ" dirty="0" smtClean="0"/>
              <a:t>in these three sessions. </a:t>
            </a:r>
          </a:p>
          <a:p>
            <a:r>
              <a:rPr lang="en-NZ" dirty="0" smtClean="0"/>
              <a:t>The hope is that it will become a living document in your schools as you continue to delve into it and weave it through your own planning &amp; teaching of RE.</a:t>
            </a:r>
          </a:p>
          <a:p>
            <a:r>
              <a:rPr lang="en-NZ" dirty="0" smtClean="0"/>
              <a:t>Remember, it’s a bridge, from old to new and part of our journey towards a new curriculum</a:t>
            </a:r>
          </a:p>
          <a:p>
            <a:r>
              <a:rPr lang="en-NZ" b="1" dirty="0" smtClean="0"/>
              <a:t>THANK YOU </a:t>
            </a:r>
            <a:r>
              <a:rPr lang="en-NZ" dirty="0" smtClean="0"/>
              <a:t>– for all you </a:t>
            </a:r>
            <a:r>
              <a:rPr lang="en-NZ" b="1" dirty="0" smtClean="0"/>
              <a:t>DO</a:t>
            </a:r>
            <a:r>
              <a:rPr lang="en-NZ" dirty="0" smtClean="0"/>
              <a:t> and </a:t>
            </a:r>
            <a:r>
              <a:rPr lang="en-NZ" b="1" dirty="0" smtClean="0"/>
              <a:t>ARE</a:t>
            </a:r>
            <a:r>
              <a:rPr lang="en-NZ" dirty="0" smtClean="0"/>
              <a:t> in our schools. </a:t>
            </a:r>
            <a:endParaRPr lang="en-NZ" dirty="0"/>
          </a:p>
        </p:txBody>
      </p:sp>
      <p:sp>
        <p:nvSpPr>
          <p:cNvPr id="9" name="Rectangle 8"/>
          <p:cNvSpPr/>
          <p:nvPr/>
        </p:nvSpPr>
        <p:spPr>
          <a:xfrm rot="21232839">
            <a:off x="1456583" y="1214792"/>
            <a:ext cx="7549425" cy="5255798"/>
          </a:xfrm>
          <a:prstGeom prst="rect">
            <a:avLst/>
          </a:prstGeom>
          <a:gradFill flip="none" rotWithShape="1">
            <a:gsLst>
              <a:gs pos="0">
                <a:schemeClr val="accent6">
                  <a:satMod val="103000"/>
                  <a:lumMod val="102000"/>
                  <a:tint val="94000"/>
                </a:schemeClr>
              </a:gs>
              <a:gs pos="50000">
                <a:schemeClr val="accent6">
                  <a:satMod val="110000"/>
                  <a:lumMod val="100000"/>
                  <a:shade val="100000"/>
                </a:schemeClr>
              </a:gs>
              <a:gs pos="100000">
                <a:schemeClr val="accent5">
                  <a:lumMod val="50000"/>
                </a:schemeClr>
              </a:gs>
            </a:gsLst>
            <a:lin ang="2700000" scaled="1"/>
            <a:tileRect/>
          </a:gradFill>
          <a:effectLst>
            <a:outerShdw blurRad="57150" dist="19050" dir="5400000" algn="ctr" rotWithShape="0">
              <a:schemeClr val="bg1">
                <a:alpha val="63000"/>
              </a:schemeClr>
            </a:outerShdw>
          </a:effectLst>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wrap="square">
            <a:spAutoFit/>
          </a:bodyPr>
          <a:lstStyle/>
          <a:p>
            <a:pPr lvl="0" algn="ctr" fontAlgn="auto">
              <a:lnSpc>
                <a:spcPct val="90000"/>
              </a:lnSpc>
              <a:spcBef>
                <a:spcPts val="1000"/>
              </a:spcBef>
              <a:spcAft>
                <a:spcPts val="0"/>
              </a:spcAft>
            </a:pPr>
            <a:endParaRPr lang="en-NZ" sz="3200" dirty="0" smtClean="0">
              <a:solidFill>
                <a:srgbClr val="00B050"/>
              </a:solidFill>
              <a:effectLst>
                <a:outerShdw blurRad="38100" dist="38100" dir="2700000" algn="tl">
                  <a:srgbClr val="000000">
                    <a:alpha val="43137"/>
                  </a:srgbClr>
                </a:outerShdw>
              </a:effectLst>
              <a:latin typeface="Calibri" panose="020F0502020204030204"/>
              <a:cs typeface="+mn-cs"/>
            </a:endParaRPr>
          </a:p>
          <a:p>
            <a:pPr lvl="0" algn="ctr" fontAlgn="auto">
              <a:lnSpc>
                <a:spcPct val="90000"/>
              </a:lnSpc>
              <a:spcBef>
                <a:spcPts val="1000"/>
              </a:spcBef>
              <a:spcAft>
                <a:spcPts val="0"/>
              </a:spcAft>
            </a:pPr>
            <a:r>
              <a:rPr lang="en-NZ" sz="3600" dirty="0" smtClean="0">
                <a:solidFill>
                  <a:schemeClr val="tx1"/>
                </a:solidFill>
                <a:latin typeface="Boink LET" panose="00000400000000000000" pitchFamily="2" charset="0"/>
              </a:rPr>
              <a:t>Ours is Blessed Work</a:t>
            </a:r>
          </a:p>
          <a:p>
            <a:pPr lvl="0" algn="ctr" fontAlgn="auto">
              <a:lnSpc>
                <a:spcPct val="90000"/>
              </a:lnSpc>
              <a:spcBef>
                <a:spcPts val="1000"/>
              </a:spcBef>
              <a:spcAft>
                <a:spcPts val="0"/>
              </a:spcAft>
            </a:pPr>
            <a:endParaRPr lang="en-NZ" sz="3200" b="1" dirty="0" smtClean="0">
              <a:solidFill>
                <a:schemeClr val="tx1"/>
              </a:solidFill>
              <a:latin typeface="Calibri" panose="020F0502020204030204"/>
            </a:endParaRPr>
          </a:p>
          <a:p>
            <a:pPr lvl="0" algn="ctr" fontAlgn="auto">
              <a:lnSpc>
                <a:spcPct val="90000"/>
              </a:lnSpc>
              <a:spcBef>
                <a:spcPts val="1000"/>
              </a:spcBef>
              <a:spcAft>
                <a:spcPts val="0"/>
              </a:spcAft>
            </a:pPr>
            <a:r>
              <a:rPr lang="en-NZ" sz="2800" b="1" dirty="0">
                <a:solidFill>
                  <a:schemeClr val="tx1"/>
                </a:solidFill>
              </a:rPr>
              <a:t>Jesus said, “Let the </a:t>
            </a:r>
            <a:r>
              <a:rPr lang="en-NZ" sz="2800" b="1" dirty="0" smtClean="0">
                <a:solidFill>
                  <a:schemeClr val="tx1"/>
                </a:solidFill>
              </a:rPr>
              <a:t>children    </a:t>
            </a:r>
            <a:r>
              <a:rPr lang="en-NZ" sz="2800" b="1" dirty="0" smtClean="0">
                <a:solidFill>
                  <a:schemeClr val="tx1"/>
                </a:solidFill>
              </a:rPr>
              <a:t/>
            </a:r>
            <a:br>
              <a:rPr lang="en-NZ" sz="2800" b="1" dirty="0" smtClean="0">
                <a:solidFill>
                  <a:schemeClr val="tx1"/>
                </a:solidFill>
              </a:rPr>
            </a:br>
            <a:r>
              <a:rPr lang="en-NZ" sz="2800" b="1" dirty="0" smtClean="0">
                <a:solidFill>
                  <a:schemeClr val="tx1"/>
                </a:solidFill>
              </a:rPr>
              <a:t>come </a:t>
            </a:r>
            <a:r>
              <a:rPr lang="en-NZ" sz="2800" b="1" dirty="0">
                <a:solidFill>
                  <a:schemeClr val="tx1"/>
                </a:solidFill>
              </a:rPr>
              <a:t>to </a:t>
            </a:r>
            <a:r>
              <a:rPr lang="en-NZ" sz="2800" b="1" dirty="0" smtClean="0">
                <a:solidFill>
                  <a:schemeClr val="tx1"/>
                </a:solidFill>
              </a:rPr>
              <a:t>me</a:t>
            </a:r>
            <a:r>
              <a:rPr lang="en-NZ" sz="2800" b="1" dirty="0">
                <a:solidFill>
                  <a:schemeClr val="tx1"/>
                </a:solidFill>
              </a:rPr>
              <a:t>, and do not stop them; </a:t>
            </a:r>
            <a:r>
              <a:rPr lang="en-NZ" sz="2800" b="1" dirty="0" smtClean="0">
                <a:solidFill>
                  <a:schemeClr val="tx1"/>
                </a:solidFill>
              </a:rPr>
              <a:t>for </a:t>
            </a:r>
            <a:r>
              <a:rPr lang="en-NZ" sz="2800" b="1" dirty="0">
                <a:solidFill>
                  <a:schemeClr val="tx1"/>
                </a:solidFill>
              </a:rPr>
              <a:t>it is </a:t>
            </a:r>
            <a:r>
              <a:rPr lang="en-NZ" sz="2800" b="1" dirty="0" smtClean="0">
                <a:solidFill>
                  <a:schemeClr val="tx1"/>
                </a:solidFill>
              </a:rPr>
              <a:t>to </a:t>
            </a:r>
            <a:r>
              <a:rPr lang="en-NZ" sz="2800" b="1" dirty="0">
                <a:solidFill>
                  <a:schemeClr val="tx1"/>
                </a:solidFill>
              </a:rPr>
              <a:t>such as </a:t>
            </a:r>
            <a:r>
              <a:rPr lang="en-NZ" sz="2800" b="1" dirty="0" smtClean="0">
                <a:solidFill>
                  <a:schemeClr val="tx1"/>
                </a:solidFill>
              </a:rPr>
              <a:t>these that </a:t>
            </a:r>
            <a:r>
              <a:rPr lang="en-NZ" sz="2800" b="1" dirty="0">
                <a:solidFill>
                  <a:schemeClr val="tx1"/>
                </a:solidFill>
              </a:rPr>
              <a:t>the kingdom of heaven belongs.” </a:t>
            </a:r>
            <a:endParaRPr lang="en-NZ" sz="2800" b="1" dirty="0" smtClean="0">
              <a:solidFill>
                <a:schemeClr val="tx1"/>
              </a:solidFill>
            </a:endParaRPr>
          </a:p>
          <a:p>
            <a:pPr lvl="0" algn="ctr" fontAlgn="auto">
              <a:lnSpc>
                <a:spcPct val="90000"/>
              </a:lnSpc>
              <a:spcBef>
                <a:spcPts val="1000"/>
              </a:spcBef>
              <a:spcAft>
                <a:spcPts val="0"/>
              </a:spcAft>
            </a:pPr>
            <a:r>
              <a:rPr lang="en-NZ" sz="2800" b="1" dirty="0" smtClean="0">
                <a:solidFill>
                  <a:schemeClr val="tx1"/>
                </a:solidFill>
              </a:rPr>
              <a:t>(</a:t>
            </a:r>
            <a:r>
              <a:rPr lang="en-NZ" sz="2800" b="1" dirty="0">
                <a:solidFill>
                  <a:schemeClr val="tx1"/>
                </a:solidFill>
              </a:rPr>
              <a:t>Matt. 19.14</a:t>
            </a:r>
            <a:r>
              <a:rPr lang="en-NZ" sz="2800" b="1" dirty="0" smtClean="0">
                <a:solidFill>
                  <a:schemeClr val="tx1"/>
                </a:solidFill>
              </a:rPr>
              <a:t>)</a:t>
            </a:r>
            <a:endParaRPr lang="en-NZ" sz="2800" b="1" dirty="0" smtClean="0">
              <a:solidFill>
                <a:srgbClr val="00B050"/>
              </a:solidFill>
              <a:effectLst>
                <a:outerShdw blurRad="38100" dist="38100" dir="2700000" algn="tl">
                  <a:srgbClr val="000000">
                    <a:alpha val="43137"/>
                  </a:srgbClr>
                </a:outerShdw>
              </a:effectLst>
              <a:latin typeface="Calibri" panose="020F0502020204030204"/>
            </a:endParaRPr>
          </a:p>
          <a:p>
            <a:pPr lvl="0" algn="ctr" fontAlgn="auto">
              <a:lnSpc>
                <a:spcPct val="90000"/>
              </a:lnSpc>
              <a:spcBef>
                <a:spcPts val="1000"/>
              </a:spcBef>
              <a:spcAft>
                <a:spcPts val="0"/>
              </a:spcAft>
            </a:pPr>
            <a:endParaRPr lang="en-NZ" sz="2800" b="1" dirty="0">
              <a:solidFill>
                <a:srgbClr val="00B050"/>
              </a:solidFill>
              <a:effectLst>
                <a:outerShdw blurRad="38100" dist="38100" dir="2700000" algn="tl">
                  <a:srgbClr val="000000">
                    <a:alpha val="43137"/>
                  </a:srgbClr>
                </a:outerShdw>
              </a:effectLst>
              <a:latin typeface="Calibri" panose="020F0502020204030204"/>
            </a:endParaRPr>
          </a:p>
          <a:p>
            <a:pPr lvl="0" algn="r" fontAlgn="auto">
              <a:lnSpc>
                <a:spcPct val="90000"/>
              </a:lnSpc>
              <a:spcBef>
                <a:spcPts val="1000"/>
              </a:spcBef>
              <a:spcAft>
                <a:spcPts val="0"/>
              </a:spcAft>
            </a:pPr>
            <a:endParaRPr lang="en-NZ" sz="2000" b="1" dirty="0" smtClean="0">
              <a:solidFill>
                <a:schemeClr val="tx1"/>
              </a:solidFill>
              <a:effectLst>
                <a:outerShdw blurRad="38100" dist="38100" dir="2700000" algn="tl">
                  <a:srgbClr val="000000">
                    <a:alpha val="43137"/>
                  </a:srgbClr>
                </a:outerShdw>
              </a:effectLst>
              <a:latin typeface="Calibri" panose="020F0502020204030204"/>
            </a:endParaRPr>
          </a:p>
          <a:p>
            <a:pPr lvl="0" algn="r" fontAlgn="auto">
              <a:lnSpc>
                <a:spcPct val="90000"/>
              </a:lnSpc>
              <a:spcBef>
                <a:spcPts val="1000"/>
              </a:spcBef>
              <a:spcAft>
                <a:spcPts val="0"/>
              </a:spcAft>
            </a:pPr>
            <a:r>
              <a:rPr lang="en-NZ" sz="2000" dirty="0" smtClean="0">
                <a:solidFill>
                  <a:schemeClr val="tx1"/>
                </a:solidFill>
                <a:effectLst>
                  <a:outerShdw blurRad="38100" dist="38100" dir="2700000" algn="tl">
                    <a:srgbClr val="000000">
                      <a:alpha val="43137"/>
                    </a:srgbClr>
                  </a:outerShdw>
                </a:effectLst>
                <a:latin typeface="Calibri" panose="020F0502020204030204"/>
              </a:rPr>
              <a:t>SREBD </a:t>
            </a:r>
            <a:r>
              <a:rPr lang="en-NZ" sz="2000" dirty="0" smtClean="0">
                <a:solidFill>
                  <a:schemeClr val="tx1"/>
                </a:solidFill>
                <a:effectLst>
                  <a:outerShdw blurRad="38100" dist="38100" dir="2700000" algn="tl">
                    <a:srgbClr val="000000">
                      <a:alpha val="43137"/>
                    </a:srgbClr>
                  </a:outerShdw>
                </a:effectLst>
                <a:latin typeface="Calibri" panose="020F0502020204030204"/>
              </a:rPr>
              <a:t>p. </a:t>
            </a:r>
            <a:r>
              <a:rPr lang="en-NZ" sz="2000" dirty="0" smtClean="0">
                <a:solidFill>
                  <a:schemeClr val="tx1"/>
                </a:solidFill>
                <a:effectLst>
                  <a:outerShdw blurRad="38100" dist="38100" dir="2700000" algn="tl">
                    <a:srgbClr val="000000">
                      <a:alpha val="43137"/>
                    </a:srgbClr>
                  </a:outerShdw>
                </a:effectLst>
                <a:latin typeface="Calibri" panose="020F0502020204030204"/>
              </a:rPr>
              <a:t>21</a:t>
            </a:r>
            <a:endParaRPr lang="en-NZ" sz="2000" dirty="0">
              <a:solidFill>
                <a:schemeClr val="tx1"/>
              </a:solidFill>
              <a:effectLst>
                <a:outerShdw blurRad="38100" dist="38100" dir="2700000" algn="tl">
                  <a:srgbClr val="000000">
                    <a:alpha val="43137"/>
                  </a:srgbClr>
                </a:outerShdw>
              </a:effectLst>
              <a:latin typeface="Calibri" panose="020F0502020204030204"/>
            </a:endParaRPr>
          </a:p>
        </p:txBody>
      </p:sp>
      <p:pic>
        <p:nvPicPr>
          <p:cNvPr id="7" name="Picture 6"/>
          <p:cNvPicPr>
            <a:picLocks noChangeAspect="1"/>
          </p:cNvPicPr>
          <p:nvPr/>
        </p:nvPicPr>
        <p:blipFill>
          <a:blip r:embed="rId3"/>
          <a:stretch>
            <a:fillRect/>
          </a:stretch>
        </p:blipFill>
        <p:spPr>
          <a:xfrm rot="389449">
            <a:off x="9903716" y="549077"/>
            <a:ext cx="1764253" cy="24939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217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smtClean="0">
                <a:solidFill>
                  <a:srgbClr val="FFC000"/>
                </a:solidFill>
                <a:latin typeface="+mn-lt"/>
              </a:rPr>
              <a:t>Scripture to finish with…</a:t>
            </a:r>
            <a:endParaRPr lang="en-NZ" dirty="0">
              <a:solidFill>
                <a:srgbClr val="FFC000"/>
              </a:solidFill>
              <a:latin typeface="+mn-lt"/>
            </a:endParaRPr>
          </a:p>
        </p:txBody>
      </p:sp>
      <p:sp>
        <p:nvSpPr>
          <p:cNvPr id="3" name="Content Placeholder 2"/>
          <p:cNvSpPr>
            <a:spLocks noGrp="1"/>
          </p:cNvSpPr>
          <p:nvPr>
            <p:ph idx="1"/>
          </p:nvPr>
        </p:nvSpPr>
        <p:spPr>
          <a:xfrm>
            <a:off x="838200" y="1825624"/>
            <a:ext cx="10730408" cy="5032375"/>
          </a:xfrm>
        </p:spPr>
        <p:txBody>
          <a:bodyPr>
            <a:normAutofit/>
          </a:bodyPr>
          <a:lstStyle/>
          <a:p>
            <a:pPr marL="0" indent="0" algn="ctr">
              <a:buNone/>
            </a:pPr>
            <a:r>
              <a:rPr lang="en-NZ" b="1" dirty="0"/>
              <a:t>Something which has existed since the beginning,</a:t>
            </a:r>
          </a:p>
          <a:p>
            <a:pPr marL="0" indent="0" algn="ctr">
              <a:buNone/>
            </a:pPr>
            <a:r>
              <a:rPr lang="en-NZ" b="1" dirty="0"/>
              <a:t>that we have heard</a:t>
            </a:r>
            <a:r>
              <a:rPr lang="en-NZ" b="1" dirty="0" smtClean="0"/>
              <a:t>, and </a:t>
            </a:r>
            <a:r>
              <a:rPr lang="en-NZ" b="1" dirty="0"/>
              <a:t>we have seen with our own eyes;</a:t>
            </a:r>
          </a:p>
          <a:p>
            <a:pPr marL="0" indent="0" algn="ctr">
              <a:buNone/>
            </a:pPr>
            <a:r>
              <a:rPr lang="en-NZ" b="1" dirty="0"/>
              <a:t>that we have touched with our hands:</a:t>
            </a:r>
          </a:p>
          <a:p>
            <a:pPr marL="0" indent="0" algn="ctr">
              <a:buNone/>
            </a:pPr>
            <a:r>
              <a:rPr lang="en-NZ" b="1" dirty="0"/>
              <a:t>the Word who is life - this is our subject.</a:t>
            </a:r>
          </a:p>
          <a:p>
            <a:pPr marL="0" indent="0" algn="ctr">
              <a:buNone/>
            </a:pPr>
            <a:r>
              <a:rPr lang="en-NZ" b="1" dirty="0" smtClean="0"/>
              <a:t>What </a:t>
            </a:r>
            <a:r>
              <a:rPr lang="en-NZ" b="1" dirty="0"/>
              <a:t>we have seen and </a:t>
            </a:r>
            <a:r>
              <a:rPr lang="en-NZ" b="1" dirty="0" smtClean="0"/>
              <a:t>heard we </a:t>
            </a:r>
            <a:r>
              <a:rPr lang="en-NZ" b="1" dirty="0"/>
              <a:t>are telling you</a:t>
            </a:r>
          </a:p>
          <a:p>
            <a:pPr marL="0" indent="0" algn="ctr">
              <a:buNone/>
            </a:pPr>
            <a:r>
              <a:rPr lang="en-NZ" b="1" dirty="0"/>
              <a:t>so that you too may be in union with us</a:t>
            </a:r>
            <a:r>
              <a:rPr lang="en-NZ" b="1" dirty="0" smtClean="0"/>
              <a:t>, as </a:t>
            </a:r>
            <a:r>
              <a:rPr lang="en-NZ" b="1" dirty="0"/>
              <a:t>we are in union</a:t>
            </a:r>
          </a:p>
          <a:p>
            <a:pPr marL="0" indent="0" algn="ctr">
              <a:buNone/>
            </a:pPr>
            <a:r>
              <a:rPr lang="en-NZ" b="1" dirty="0"/>
              <a:t>with the Father and with his Son Jesus Christ.</a:t>
            </a:r>
          </a:p>
          <a:p>
            <a:pPr marL="0" indent="0" algn="ctr">
              <a:buNone/>
            </a:pPr>
            <a:r>
              <a:rPr lang="en-NZ" b="1" dirty="0"/>
              <a:t>1 John </a:t>
            </a:r>
            <a:r>
              <a:rPr lang="en-NZ" b="1" dirty="0" smtClean="0"/>
              <a:t>1:1,3</a:t>
            </a:r>
            <a:endParaRPr lang="en-NZ" b="1" dirty="0"/>
          </a:p>
          <a:p>
            <a:pPr marL="0" indent="0" algn="ctr">
              <a:buNone/>
            </a:pPr>
            <a:endParaRPr lang="en-NZ" dirty="0"/>
          </a:p>
        </p:txBody>
      </p:sp>
      <p:pic>
        <p:nvPicPr>
          <p:cNvPr id="5" name="Picture 4"/>
          <p:cNvPicPr>
            <a:picLocks noChangeAspect="1"/>
          </p:cNvPicPr>
          <p:nvPr/>
        </p:nvPicPr>
        <p:blipFill>
          <a:blip r:embed="rId3"/>
          <a:stretch>
            <a:fillRect/>
          </a:stretch>
        </p:blipFill>
        <p:spPr>
          <a:xfrm rot="21145983">
            <a:off x="240927" y="316307"/>
            <a:ext cx="1500485" cy="1945941"/>
          </a:xfrm>
          <a:prstGeom prst="rect">
            <a:avLst/>
          </a:prstGeom>
        </p:spPr>
      </p:pic>
    </p:spTree>
    <p:extLst>
      <p:ext uri="{BB962C8B-B14F-4D97-AF65-F5344CB8AC3E}">
        <p14:creationId xmlns:p14="http://schemas.microsoft.com/office/powerpoint/2010/main" val="382883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FFC000"/>
                </a:solidFill>
                <a:latin typeface="+mn-lt"/>
              </a:rPr>
              <a:t>Go Well, God Bless</a:t>
            </a:r>
          </a:p>
        </p:txBody>
      </p:sp>
      <p:sp>
        <p:nvSpPr>
          <p:cNvPr id="4" name="Rounded Rectangular Callout 3"/>
          <p:cNvSpPr/>
          <p:nvPr/>
        </p:nvSpPr>
        <p:spPr>
          <a:xfrm>
            <a:off x="2351584" y="2708920"/>
            <a:ext cx="7128792" cy="3096344"/>
          </a:xfrm>
          <a:prstGeom prst="wedgeRoundRectCallout">
            <a:avLst>
              <a:gd name="adj1" fmla="val 89688"/>
              <a:gd name="adj2" fmla="val -77641"/>
              <a:gd name="adj3" fmla="val 16667"/>
            </a:avLst>
          </a:prstGeom>
          <a:solidFill>
            <a:srgbClr val="00785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000" dirty="0">
                <a:solidFill>
                  <a:prstClr val="white"/>
                </a:solidFill>
              </a:rPr>
              <a:t>We’d love to get some feedback:</a:t>
            </a:r>
          </a:p>
          <a:p>
            <a:pPr algn="ctr"/>
            <a:r>
              <a:rPr lang="en-NZ" sz="4800" b="1" dirty="0">
                <a:solidFill>
                  <a:prstClr val="white"/>
                </a:solidFill>
                <a:effectLst>
                  <a:outerShdw blurRad="38100" dist="38100" dir="2700000" algn="tl">
                    <a:srgbClr val="000000">
                      <a:alpha val="43137"/>
                    </a:srgbClr>
                  </a:outerShdw>
                </a:effectLst>
              </a:rPr>
              <a:t>www.tinyurl.com/rebdnz</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392" y="4653136"/>
            <a:ext cx="2389632" cy="1801368"/>
          </a:xfrm>
          <a:prstGeom prst="rect">
            <a:avLst/>
          </a:prstGeom>
        </p:spPr>
      </p:pic>
    </p:spTree>
    <p:extLst>
      <p:ext uri="{BB962C8B-B14F-4D97-AF65-F5344CB8AC3E}">
        <p14:creationId xmlns:p14="http://schemas.microsoft.com/office/powerpoint/2010/main" val="687309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FFC000"/>
                </a:solidFill>
                <a:latin typeface="+mn-lt"/>
              </a:rPr>
              <a:t>Blessing - Karakia</a:t>
            </a:r>
          </a:p>
        </p:txBody>
      </p:sp>
      <p:sp>
        <p:nvSpPr>
          <p:cNvPr id="3" name="Content Placeholder 2"/>
          <p:cNvSpPr>
            <a:spLocks noGrp="1"/>
          </p:cNvSpPr>
          <p:nvPr>
            <p:ph idx="1"/>
          </p:nvPr>
        </p:nvSpPr>
        <p:spPr>
          <a:xfrm>
            <a:off x="838200" y="1825624"/>
            <a:ext cx="10515600" cy="5032375"/>
          </a:xfrm>
        </p:spPr>
        <p:txBody>
          <a:bodyPr>
            <a:normAutofit/>
          </a:bodyPr>
          <a:lstStyle/>
          <a:p>
            <a:pPr marL="0" indent="0">
              <a:buNone/>
            </a:pPr>
            <a:r>
              <a:rPr lang="en-NZ" b="1" dirty="0"/>
              <a:t>E </a:t>
            </a:r>
            <a:r>
              <a:rPr lang="en-NZ" b="1" dirty="0" err="1"/>
              <a:t>te</a:t>
            </a:r>
            <a:r>
              <a:rPr lang="en-NZ" b="1" dirty="0"/>
              <a:t> </a:t>
            </a:r>
            <a:r>
              <a:rPr lang="en-NZ" b="1" dirty="0" err="1"/>
              <a:t>Atua</a:t>
            </a:r>
            <a:r>
              <a:rPr lang="en-NZ" b="1" dirty="0"/>
              <a:t>, God our loving Father,</a:t>
            </a:r>
          </a:p>
          <a:p>
            <a:pPr marL="0" indent="0">
              <a:buNone/>
            </a:pPr>
            <a:r>
              <a:rPr lang="en-NZ" dirty="0"/>
              <a:t>You gift us with this world and invite us to respond </a:t>
            </a:r>
            <a:r>
              <a:rPr lang="en-NZ" dirty="0" smtClean="0"/>
              <a:t/>
            </a:r>
            <a:br>
              <a:rPr lang="en-NZ" dirty="0" smtClean="0"/>
            </a:br>
            <a:r>
              <a:rPr lang="en-NZ" dirty="0" smtClean="0"/>
              <a:t>with </a:t>
            </a:r>
            <a:r>
              <a:rPr lang="en-NZ" dirty="0"/>
              <a:t>love and wisdom</a:t>
            </a:r>
          </a:p>
          <a:p>
            <a:pPr marL="808038" indent="0">
              <a:buNone/>
            </a:pPr>
            <a:r>
              <a:rPr lang="en-NZ" b="1" dirty="0" err="1"/>
              <a:t>Hehu</a:t>
            </a:r>
            <a:r>
              <a:rPr lang="en-NZ" b="1" dirty="0"/>
              <a:t> </a:t>
            </a:r>
            <a:r>
              <a:rPr lang="en-NZ" b="1" dirty="0" err="1"/>
              <a:t>Karaiti</a:t>
            </a:r>
            <a:r>
              <a:rPr lang="en-NZ" b="1" dirty="0"/>
              <a:t>, Jesus Christ, beloved Son,</a:t>
            </a:r>
          </a:p>
          <a:p>
            <a:pPr marL="808038" indent="0">
              <a:buNone/>
            </a:pPr>
            <a:r>
              <a:rPr lang="en-NZ" dirty="0"/>
              <a:t>You show us how to live and call us to participate in your mission of life</a:t>
            </a:r>
          </a:p>
          <a:p>
            <a:pPr marL="0" indent="0">
              <a:buNone/>
            </a:pPr>
            <a:r>
              <a:rPr lang="en-NZ" b="1" dirty="0"/>
              <a:t>Wairua </a:t>
            </a:r>
            <a:r>
              <a:rPr lang="en-NZ" b="1" dirty="0" err="1"/>
              <a:t>Tapu</a:t>
            </a:r>
            <a:r>
              <a:rPr lang="en-NZ" b="1" dirty="0"/>
              <a:t>, Holy Spirit,</a:t>
            </a:r>
          </a:p>
          <a:p>
            <a:pPr marL="0" indent="0">
              <a:buNone/>
            </a:pPr>
            <a:r>
              <a:rPr lang="en-NZ" dirty="0"/>
              <a:t>You empower us with your will and guide us on our shared journey</a:t>
            </a:r>
            <a:r>
              <a:rPr lang="en-NZ" dirty="0" smtClean="0"/>
              <a:t>.</a:t>
            </a:r>
          </a:p>
          <a:p>
            <a:pPr marL="0" indent="0">
              <a:buNone/>
            </a:pPr>
            <a:endParaRPr lang="en-NZ" dirty="0"/>
          </a:p>
        </p:txBody>
      </p:sp>
      <p:pic>
        <p:nvPicPr>
          <p:cNvPr id="5" name="Picture 4"/>
          <p:cNvPicPr>
            <a:picLocks noChangeAspect="1"/>
          </p:cNvPicPr>
          <p:nvPr/>
        </p:nvPicPr>
        <p:blipFill>
          <a:blip r:embed="rId3"/>
          <a:stretch>
            <a:fillRect/>
          </a:stretch>
        </p:blipFill>
        <p:spPr>
          <a:xfrm>
            <a:off x="9745277" y="1690688"/>
            <a:ext cx="2446723" cy="2160240"/>
          </a:xfrm>
          <a:prstGeom prst="ellipse">
            <a:avLst/>
          </a:prstGeom>
          <a:ln>
            <a:noFill/>
          </a:ln>
          <a:effectLst>
            <a:softEdge rad="112500"/>
          </a:effectLst>
        </p:spPr>
      </p:pic>
    </p:spTree>
    <p:extLst>
      <p:ext uri="{BB962C8B-B14F-4D97-AF65-F5344CB8AC3E}">
        <p14:creationId xmlns:p14="http://schemas.microsoft.com/office/powerpoint/2010/main" val="84038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FFC000"/>
                </a:solidFill>
                <a:latin typeface="+mn-lt"/>
              </a:rPr>
              <a:t>Blessing - Karakia</a:t>
            </a:r>
          </a:p>
        </p:txBody>
      </p:sp>
      <p:sp>
        <p:nvSpPr>
          <p:cNvPr id="3" name="Content Placeholder 2"/>
          <p:cNvSpPr>
            <a:spLocks noGrp="1"/>
          </p:cNvSpPr>
          <p:nvPr>
            <p:ph idx="1"/>
          </p:nvPr>
        </p:nvSpPr>
        <p:spPr>
          <a:xfrm>
            <a:off x="838200" y="1825624"/>
            <a:ext cx="10515600" cy="5032375"/>
          </a:xfrm>
        </p:spPr>
        <p:txBody>
          <a:bodyPr>
            <a:normAutofit/>
          </a:bodyPr>
          <a:lstStyle/>
          <a:p>
            <a:pPr marL="0" indent="0">
              <a:buNone/>
            </a:pPr>
            <a:r>
              <a:rPr lang="en-NZ" dirty="0" smtClean="0"/>
              <a:t>Bless </a:t>
            </a:r>
            <a:r>
              <a:rPr lang="en-NZ" dirty="0"/>
              <a:t>the </a:t>
            </a:r>
            <a:r>
              <a:rPr lang="en-NZ" dirty="0" smtClean="0"/>
              <a:t>children, young people </a:t>
            </a:r>
            <a:r>
              <a:rPr lang="en-NZ" dirty="0"/>
              <a:t>and whānau in our </a:t>
            </a:r>
            <a:r>
              <a:rPr lang="en-NZ" dirty="0" smtClean="0"/>
              <a:t/>
            </a:r>
            <a:br>
              <a:rPr lang="en-NZ" dirty="0" smtClean="0"/>
            </a:br>
            <a:r>
              <a:rPr lang="en-NZ" dirty="0" smtClean="0"/>
              <a:t>parishes </a:t>
            </a:r>
            <a:r>
              <a:rPr lang="en-NZ" dirty="0"/>
              <a:t>and their Catholic school communities</a:t>
            </a:r>
          </a:p>
          <a:p>
            <a:pPr marL="0" indent="0">
              <a:buNone/>
            </a:pPr>
            <a:r>
              <a:rPr lang="en-NZ" dirty="0"/>
              <a:t>Bless all who work in Religious Education in </a:t>
            </a:r>
            <a:r>
              <a:rPr lang="en-NZ" dirty="0" smtClean="0"/>
              <a:t/>
            </a:r>
            <a:br>
              <a:rPr lang="en-NZ" dirty="0" smtClean="0"/>
            </a:br>
            <a:r>
              <a:rPr lang="en-NZ" dirty="0" smtClean="0"/>
              <a:t>Aotearoa </a:t>
            </a:r>
            <a:r>
              <a:rPr lang="en-NZ" dirty="0"/>
              <a:t>New Zealand,</a:t>
            </a:r>
          </a:p>
          <a:p>
            <a:pPr marL="0" indent="0">
              <a:buNone/>
            </a:pPr>
            <a:r>
              <a:rPr lang="en-NZ" dirty="0"/>
              <a:t>Remind us that you are always with us,</a:t>
            </a:r>
          </a:p>
          <a:p>
            <a:pPr marL="0" indent="0">
              <a:buNone/>
            </a:pPr>
            <a:r>
              <a:rPr lang="en-NZ" dirty="0"/>
              <a:t>Fill us with enthusiasm, knowledge and joy</a:t>
            </a:r>
          </a:p>
          <a:p>
            <a:pPr marL="0" indent="0">
              <a:buNone/>
            </a:pPr>
            <a:r>
              <a:rPr lang="en-NZ" dirty="0"/>
              <a:t>To teach and learn that which is at the heart of our schools,</a:t>
            </a:r>
          </a:p>
          <a:p>
            <a:pPr marL="0" indent="0">
              <a:buNone/>
            </a:pPr>
            <a:r>
              <a:rPr lang="en-NZ" b="1" dirty="0"/>
              <a:t>You</a:t>
            </a:r>
            <a:r>
              <a:rPr lang="en-NZ" dirty="0"/>
              <a:t>, who live and reign for ever and ever</a:t>
            </a:r>
            <a:r>
              <a:rPr lang="en-NZ" dirty="0" smtClean="0"/>
              <a:t>. </a:t>
            </a:r>
          </a:p>
          <a:p>
            <a:pPr marL="0" indent="0">
              <a:buNone/>
            </a:pPr>
            <a:r>
              <a:rPr lang="en-NZ" dirty="0" err="1" smtClean="0"/>
              <a:t>Amene</a:t>
            </a:r>
            <a:endParaRPr lang="en-NZ" dirty="0"/>
          </a:p>
        </p:txBody>
      </p:sp>
      <p:pic>
        <p:nvPicPr>
          <p:cNvPr id="5" name="Picture 4"/>
          <p:cNvPicPr>
            <a:picLocks noChangeAspect="1"/>
          </p:cNvPicPr>
          <p:nvPr/>
        </p:nvPicPr>
        <p:blipFill>
          <a:blip r:embed="rId3"/>
          <a:stretch>
            <a:fillRect/>
          </a:stretch>
        </p:blipFill>
        <p:spPr>
          <a:xfrm>
            <a:off x="9745277" y="1690688"/>
            <a:ext cx="2446723" cy="2160240"/>
          </a:xfrm>
          <a:prstGeom prst="ellipse">
            <a:avLst/>
          </a:prstGeom>
          <a:ln>
            <a:noFill/>
          </a:ln>
          <a:effectLst>
            <a:softEdge rad="112500"/>
          </a:effectLst>
        </p:spPr>
      </p:pic>
    </p:spTree>
    <p:extLst>
      <p:ext uri="{BB962C8B-B14F-4D97-AF65-F5344CB8AC3E}">
        <p14:creationId xmlns:p14="http://schemas.microsoft.com/office/powerpoint/2010/main" val="396157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NZ" dirty="0">
                <a:solidFill>
                  <a:srgbClr val="FFC000"/>
                </a:solidFill>
                <a:latin typeface="+mn-lt"/>
              </a:rPr>
              <a:t>Session 3 - Overview</a:t>
            </a:r>
            <a:endParaRPr lang="en-NZ" dirty="0">
              <a:solidFill>
                <a:srgbClr val="FFC000"/>
              </a:solidFill>
              <a:latin typeface="+mn-lt"/>
            </a:endParaRPr>
          </a:p>
        </p:txBody>
      </p:sp>
      <p:sp>
        <p:nvSpPr>
          <p:cNvPr id="2" name="Content Placeholder 1"/>
          <p:cNvSpPr>
            <a:spLocks noGrp="1"/>
          </p:cNvSpPr>
          <p:nvPr>
            <p:ph idx="1"/>
          </p:nvPr>
        </p:nvSpPr>
        <p:spPr>
          <a:xfrm>
            <a:off x="838200" y="2174006"/>
            <a:ext cx="10515600" cy="4351338"/>
          </a:xfrm>
        </p:spPr>
        <p:txBody>
          <a:bodyPr>
            <a:normAutofit/>
          </a:bodyPr>
          <a:lstStyle/>
          <a:p>
            <a:pPr marL="0" indent="0">
              <a:buNone/>
            </a:pPr>
            <a:r>
              <a:rPr lang="en-NZ" dirty="0"/>
              <a:t>At the end of this session, teachers will </a:t>
            </a:r>
            <a:r>
              <a:rPr lang="en-NZ" dirty="0" smtClean="0"/>
              <a:t>have </a:t>
            </a:r>
          </a:p>
          <a:p>
            <a:r>
              <a:rPr lang="en-NZ" dirty="0" smtClean="0">
                <a:solidFill>
                  <a:srgbClr val="025198"/>
                </a:solidFill>
              </a:rPr>
              <a:t>Considered the Learners in their own school</a:t>
            </a:r>
            <a:endParaRPr lang="en-NZ" dirty="0" smtClean="0"/>
          </a:p>
          <a:p>
            <a:r>
              <a:rPr lang="en-NZ" dirty="0" smtClean="0">
                <a:solidFill>
                  <a:srgbClr val="FFC000"/>
                </a:solidFill>
              </a:rPr>
              <a:t>Reflected on the place &amp; purpose of assessment </a:t>
            </a:r>
            <a:r>
              <a:rPr lang="en-NZ" dirty="0" smtClean="0">
                <a:solidFill>
                  <a:srgbClr val="FFC000"/>
                </a:solidFill>
              </a:rPr>
              <a:t/>
            </a:r>
            <a:br>
              <a:rPr lang="en-NZ" dirty="0" smtClean="0">
                <a:solidFill>
                  <a:srgbClr val="FFC000"/>
                </a:solidFill>
              </a:rPr>
            </a:br>
            <a:r>
              <a:rPr lang="en-NZ" dirty="0" smtClean="0">
                <a:solidFill>
                  <a:srgbClr val="FFC000"/>
                </a:solidFill>
              </a:rPr>
              <a:t>in </a:t>
            </a:r>
            <a:r>
              <a:rPr lang="en-NZ" dirty="0" smtClean="0">
                <a:solidFill>
                  <a:srgbClr val="FFC000"/>
                </a:solidFill>
              </a:rPr>
              <a:t>RE</a:t>
            </a:r>
            <a:r>
              <a:rPr lang="en-NZ" dirty="0" smtClean="0"/>
              <a:t> and </a:t>
            </a:r>
          </a:p>
          <a:p>
            <a:r>
              <a:rPr lang="en-NZ" dirty="0" smtClean="0">
                <a:solidFill>
                  <a:srgbClr val="7030A0"/>
                </a:solidFill>
              </a:rPr>
              <a:t>Considered possibilities beyond </a:t>
            </a:r>
            <a:r>
              <a:rPr lang="en-NZ" dirty="0" smtClean="0">
                <a:solidFill>
                  <a:srgbClr val="7030A0"/>
                </a:solidFill>
              </a:rPr>
              <a:t>“classes” and Achievement Standards</a:t>
            </a:r>
          </a:p>
          <a:p>
            <a:pPr marL="0" indent="0">
              <a:buNone/>
            </a:pPr>
            <a:r>
              <a:rPr lang="en-NZ" dirty="0" smtClean="0"/>
              <a:t>as </a:t>
            </a:r>
            <a:r>
              <a:rPr lang="en-NZ" dirty="0" smtClean="0"/>
              <a:t>discussed throughout the </a:t>
            </a:r>
            <a:r>
              <a:rPr lang="en-NZ" dirty="0" smtClean="0">
                <a:solidFill>
                  <a:srgbClr val="007854"/>
                </a:solidFill>
              </a:rPr>
              <a:t>Religious </a:t>
            </a:r>
            <a:r>
              <a:rPr lang="en-NZ" dirty="0">
                <a:solidFill>
                  <a:srgbClr val="007854"/>
                </a:solidFill>
              </a:rPr>
              <a:t>Education Bridging </a:t>
            </a:r>
            <a:r>
              <a:rPr lang="en-NZ" dirty="0" smtClean="0">
                <a:solidFill>
                  <a:srgbClr val="007854"/>
                </a:solidFill>
              </a:rPr>
              <a:t>Document.</a:t>
            </a:r>
            <a:endParaRPr lang="en-NZ" dirty="0"/>
          </a:p>
        </p:txBody>
      </p:sp>
      <p:pic>
        <p:nvPicPr>
          <p:cNvPr id="5" name="Picture 4"/>
          <p:cNvPicPr>
            <a:picLocks noChangeAspect="1"/>
          </p:cNvPicPr>
          <p:nvPr/>
        </p:nvPicPr>
        <p:blipFill>
          <a:blip r:embed="rId3"/>
          <a:stretch>
            <a:fillRect/>
          </a:stretch>
        </p:blipFill>
        <p:spPr>
          <a:xfrm rot="389449">
            <a:off x="9639138" y="872331"/>
            <a:ext cx="2070074" cy="29262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47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712874" y="2763688"/>
            <a:ext cx="5790394" cy="4121696"/>
            <a:chOff x="2796521" y="1837691"/>
            <a:chExt cx="6569594" cy="4920917"/>
          </a:xfrm>
        </p:grpSpPr>
        <p:pic>
          <p:nvPicPr>
            <p:cNvPr id="12" name="Picture 11"/>
            <p:cNvPicPr>
              <a:picLocks noChangeAspect="1"/>
            </p:cNvPicPr>
            <p:nvPr/>
          </p:nvPicPr>
          <p:blipFill>
            <a:blip r:embed="rId3"/>
            <a:stretch>
              <a:fillRect/>
            </a:stretch>
          </p:blipFill>
          <p:spPr>
            <a:xfrm>
              <a:off x="2796521" y="1844824"/>
              <a:ext cx="3207221" cy="491378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3" name="Picture 12"/>
            <p:cNvPicPr>
              <a:picLocks noChangeAspect="1"/>
            </p:cNvPicPr>
            <p:nvPr/>
          </p:nvPicPr>
          <p:blipFill>
            <a:blip r:embed="rId4"/>
            <a:stretch>
              <a:fillRect/>
            </a:stretch>
          </p:blipFill>
          <p:spPr>
            <a:xfrm>
              <a:off x="6023992" y="1837691"/>
              <a:ext cx="3342123" cy="492091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sp>
        <p:nvSpPr>
          <p:cNvPr id="8" name="Title 1"/>
          <p:cNvSpPr>
            <a:spLocks noGrp="1"/>
          </p:cNvSpPr>
          <p:nvPr>
            <p:ph type="title"/>
          </p:nvPr>
        </p:nvSpPr>
        <p:spPr/>
        <p:txBody>
          <a:bodyPr>
            <a:normAutofit/>
          </a:bodyPr>
          <a:lstStyle/>
          <a:p>
            <a:r>
              <a:rPr lang="en-NZ" dirty="0">
                <a:solidFill>
                  <a:srgbClr val="FFC000"/>
                </a:solidFill>
                <a:latin typeface="+mn-lt"/>
              </a:rPr>
              <a:t>Considering our Learners</a:t>
            </a:r>
            <a:endParaRPr lang="en-NZ" dirty="0">
              <a:solidFill>
                <a:srgbClr val="FFC000"/>
              </a:solidFill>
              <a:latin typeface="+mn-lt"/>
            </a:endParaRPr>
          </a:p>
        </p:txBody>
      </p:sp>
      <p:sp>
        <p:nvSpPr>
          <p:cNvPr id="2" name="Content Placeholder 1"/>
          <p:cNvSpPr>
            <a:spLocks noGrp="1"/>
          </p:cNvSpPr>
          <p:nvPr>
            <p:ph idx="1"/>
          </p:nvPr>
        </p:nvSpPr>
        <p:spPr>
          <a:xfrm>
            <a:off x="838200" y="2096417"/>
            <a:ext cx="10515600" cy="4351338"/>
          </a:xfrm>
        </p:spPr>
        <p:txBody>
          <a:bodyPr>
            <a:normAutofit/>
          </a:bodyPr>
          <a:lstStyle/>
          <a:p>
            <a:r>
              <a:rPr lang="en-NZ" dirty="0" smtClean="0"/>
              <a:t>Read pages </a:t>
            </a:r>
            <a:r>
              <a:rPr lang="en-NZ" dirty="0" smtClean="0"/>
              <a:t>9 </a:t>
            </a:r>
            <a:r>
              <a:rPr lang="en-NZ" dirty="0" smtClean="0"/>
              <a:t>&amp; </a:t>
            </a:r>
            <a:r>
              <a:rPr lang="en-NZ" dirty="0" smtClean="0"/>
              <a:t>10 </a:t>
            </a:r>
            <a:r>
              <a:rPr lang="en-NZ" dirty="0" smtClean="0"/>
              <a:t>of the </a:t>
            </a:r>
            <a:r>
              <a:rPr lang="en-NZ" dirty="0" smtClean="0"/>
              <a:t>SREBD</a:t>
            </a:r>
            <a:r>
              <a:rPr lang="en-NZ" dirty="0" smtClean="0"/>
              <a:t>.</a:t>
            </a:r>
            <a:endParaRPr lang="en-NZ" dirty="0"/>
          </a:p>
        </p:txBody>
      </p:sp>
      <p:sp>
        <p:nvSpPr>
          <p:cNvPr id="10" name="Rectangle 9"/>
          <p:cNvSpPr/>
          <p:nvPr/>
        </p:nvSpPr>
        <p:spPr>
          <a:xfrm rot="16200000">
            <a:off x="5978343" y="-5836786"/>
            <a:ext cx="236816" cy="12031342"/>
          </a:xfrm>
          <a:prstGeom prst="rect">
            <a:avLst/>
          </a:prstGeom>
        </p:spPr>
        <p:style>
          <a:lnRef idx="3">
            <a:schemeClr val="lt1"/>
          </a:lnRef>
          <a:fillRef idx="1">
            <a:schemeClr val="accent1"/>
          </a:fillRef>
          <a:effectRef idx="1">
            <a:schemeClr val="accent1"/>
          </a:effectRef>
          <a:fontRef idx="minor">
            <a:schemeClr val="lt1"/>
          </a:fontRef>
        </p:style>
        <p:txBody>
          <a:bodyPr vert="vert" rtlCol="0" anchor="ctr"/>
          <a:lstStyle/>
          <a:p>
            <a:r>
              <a:rPr lang="en-NZ" sz="1600" dirty="0" smtClean="0">
                <a:solidFill>
                  <a:schemeClr val="bg2">
                    <a:lumMod val="20000"/>
                    <a:lumOff val="80000"/>
                  </a:schemeClr>
                </a:solidFill>
              </a:rPr>
              <a:t>2 Minutes</a:t>
            </a:r>
          </a:p>
        </p:txBody>
      </p:sp>
      <p:grpSp>
        <p:nvGrpSpPr>
          <p:cNvPr id="5" name="Group 4"/>
          <p:cNvGrpSpPr/>
          <p:nvPr/>
        </p:nvGrpSpPr>
        <p:grpSpPr>
          <a:xfrm>
            <a:off x="-24680" y="932753"/>
            <a:ext cx="9977887" cy="5952944"/>
            <a:chOff x="0" y="205267"/>
            <a:chExt cx="9023927" cy="6767944"/>
          </a:xfrm>
        </p:grpSpPr>
        <p:pic>
          <p:nvPicPr>
            <p:cNvPr id="6" name="Picture 2" descr="Image result for business card blan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05267"/>
              <a:ext cx="9023927" cy="67679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91395" y="1564187"/>
              <a:ext cx="4689563" cy="2624350"/>
            </a:xfrm>
            <a:prstGeom prst="rect">
              <a:avLst/>
            </a:prstGeom>
            <a:noFill/>
          </p:spPr>
          <p:txBody>
            <a:bodyPr wrap="square" rtlCol="0">
              <a:spAutoFit/>
            </a:bodyPr>
            <a:lstStyle/>
            <a:p>
              <a:pPr algn="ctr"/>
              <a:r>
                <a:rPr lang="en-NZ" sz="4800" dirty="0" smtClean="0">
                  <a:solidFill>
                    <a:prstClr val="black"/>
                  </a:solidFill>
                </a:rPr>
                <a:t>What ideas, words or phrases leap out at you?</a:t>
              </a:r>
              <a:endParaRPr lang="en-NZ" sz="4800" dirty="0">
                <a:solidFill>
                  <a:prstClr val="black"/>
                </a:solidFill>
              </a:endParaRPr>
            </a:p>
          </p:txBody>
        </p:sp>
      </p:grpSp>
      <p:pic>
        <p:nvPicPr>
          <p:cNvPr id="14" name="Picture 13"/>
          <p:cNvPicPr>
            <a:picLocks noChangeAspect="1"/>
          </p:cNvPicPr>
          <p:nvPr/>
        </p:nvPicPr>
        <p:blipFill>
          <a:blip r:embed="rId6"/>
          <a:stretch>
            <a:fillRect/>
          </a:stretch>
        </p:blipFill>
        <p:spPr>
          <a:xfrm rot="389449">
            <a:off x="9639138" y="872331"/>
            <a:ext cx="2070074" cy="29262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766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22" presetClass="exit" presetSubtype="2" fill="hold" grpId="0" nodeType="withEffect">
                                  <p:stCondLst>
                                    <p:cond delay="0"/>
                                  </p:stCondLst>
                                  <p:childTnLst>
                                    <p:animEffect transition="out" filter="wipe(right)">
                                      <p:cBhvr>
                                        <p:cTn id="13" dur="120000"/>
                                        <p:tgtEl>
                                          <p:spTgt spid="10"/>
                                        </p:tgtEl>
                                      </p:cBhvr>
                                    </p:animEffect>
                                    <p:set>
                                      <p:cBhvr>
                                        <p:cTn id="14" dur="1" fill="hold">
                                          <p:stCondLst>
                                            <p:cond delay="1199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480" y="188640"/>
            <a:ext cx="6264696" cy="1325563"/>
          </a:xfrm>
        </p:spPr>
        <p:txBody>
          <a:bodyPr>
            <a:normAutofit/>
          </a:bodyPr>
          <a:lstStyle/>
          <a:p>
            <a:r>
              <a:rPr lang="en-NZ" dirty="0">
                <a:solidFill>
                  <a:srgbClr val="FFC000"/>
                </a:solidFill>
                <a:latin typeface="+mn-lt"/>
              </a:rPr>
              <a:t>Considering </a:t>
            </a:r>
            <a:br>
              <a:rPr lang="en-NZ" dirty="0">
                <a:solidFill>
                  <a:srgbClr val="FFC000"/>
                </a:solidFill>
                <a:latin typeface="+mn-lt"/>
              </a:rPr>
            </a:br>
            <a:r>
              <a:rPr lang="en-NZ" dirty="0">
                <a:solidFill>
                  <a:srgbClr val="FFC000"/>
                </a:solidFill>
                <a:latin typeface="+mn-lt"/>
              </a:rPr>
              <a:t>OUR Learners</a:t>
            </a:r>
            <a:endParaRPr lang="en-NZ" dirty="0">
              <a:solidFill>
                <a:srgbClr val="FFC000"/>
              </a:solidFill>
              <a:latin typeface="+mn-lt"/>
            </a:endParaRPr>
          </a:p>
        </p:txBody>
      </p:sp>
      <p:sp>
        <p:nvSpPr>
          <p:cNvPr id="3" name="Content Placeholder 2"/>
          <p:cNvSpPr>
            <a:spLocks noGrp="1"/>
          </p:cNvSpPr>
          <p:nvPr>
            <p:ph idx="1"/>
          </p:nvPr>
        </p:nvSpPr>
        <p:spPr/>
        <p:txBody>
          <a:bodyPr>
            <a:normAutofit/>
          </a:bodyPr>
          <a:lstStyle/>
          <a:p>
            <a:r>
              <a:rPr lang="en-NZ" sz="3000" dirty="0" smtClean="0"/>
              <a:t>What might be added to these</a:t>
            </a:r>
            <a:br>
              <a:rPr lang="en-NZ" sz="3000" dirty="0" smtClean="0"/>
            </a:br>
            <a:r>
              <a:rPr lang="en-NZ" sz="3000" dirty="0" smtClean="0"/>
              <a:t>boxes on page </a:t>
            </a:r>
            <a:r>
              <a:rPr lang="en-NZ" sz="3000" dirty="0" smtClean="0"/>
              <a:t>11?</a:t>
            </a:r>
            <a:endParaRPr lang="en-NZ" sz="3000" dirty="0" smtClean="0"/>
          </a:p>
          <a:p>
            <a:r>
              <a:rPr lang="en-NZ" sz="3000" dirty="0" smtClean="0"/>
              <a:t>Get into school or parish </a:t>
            </a:r>
            <a:br>
              <a:rPr lang="en-NZ" sz="3000" dirty="0" smtClean="0"/>
            </a:br>
            <a:r>
              <a:rPr lang="en-NZ" sz="3000" dirty="0" smtClean="0"/>
              <a:t>groups and name the </a:t>
            </a:r>
            <a:br>
              <a:rPr lang="en-NZ" sz="3000" dirty="0" smtClean="0"/>
            </a:br>
            <a:r>
              <a:rPr lang="en-NZ" sz="3000" dirty="0" smtClean="0"/>
              <a:t>characteristics of the children</a:t>
            </a:r>
            <a:br>
              <a:rPr lang="en-NZ" sz="3000" dirty="0" smtClean="0"/>
            </a:br>
            <a:r>
              <a:rPr lang="en-NZ" sz="3000" dirty="0" smtClean="0"/>
              <a:t>at your place – using the</a:t>
            </a:r>
            <a:br>
              <a:rPr lang="en-NZ" sz="3000" dirty="0" smtClean="0"/>
            </a:br>
            <a:r>
              <a:rPr lang="en-NZ" sz="3000" dirty="0" smtClean="0"/>
              <a:t>template on page </a:t>
            </a:r>
            <a:r>
              <a:rPr lang="en-NZ" sz="3000" dirty="0" smtClean="0"/>
              <a:t>42.</a:t>
            </a:r>
            <a:endParaRPr lang="en-NZ" sz="3000" dirty="0" smtClean="0"/>
          </a:p>
          <a:p>
            <a:r>
              <a:rPr lang="en-NZ" sz="3000" dirty="0" smtClean="0"/>
              <a:t>How does this ‘inform’ our </a:t>
            </a:r>
            <a:br>
              <a:rPr lang="en-NZ" sz="3000" dirty="0" smtClean="0"/>
            </a:br>
            <a:r>
              <a:rPr lang="en-NZ" sz="3000" dirty="0" smtClean="0"/>
              <a:t>teaching of RE?</a:t>
            </a:r>
          </a:p>
          <a:p>
            <a:endParaRPr lang="en-NZ" sz="3000" dirty="0"/>
          </a:p>
        </p:txBody>
      </p:sp>
      <p:pic>
        <p:nvPicPr>
          <p:cNvPr id="5" name="Picture 4"/>
          <p:cNvPicPr>
            <a:picLocks noChangeAspect="1"/>
          </p:cNvPicPr>
          <p:nvPr/>
        </p:nvPicPr>
        <p:blipFill>
          <a:blip r:embed="rId3"/>
          <a:stretch>
            <a:fillRect/>
          </a:stretch>
        </p:blipFill>
        <p:spPr>
          <a:xfrm>
            <a:off x="6672064" y="44624"/>
            <a:ext cx="4534052" cy="66468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227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NZ" dirty="0">
                <a:solidFill>
                  <a:srgbClr val="FFC000"/>
                </a:solidFill>
                <a:latin typeface="+mn-lt"/>
              </a:rPr>
              <a:t>And knowing this…</a:t>
            </a:r>
            <a:endParaRPr lang="en-NZ" dirty="0">
              <a:solidFill>
                <a:srgbClr val="FFC000"/>
              </a:solidFill>
              <a:latin typeface="+mn-lt"/>
            </a:endParaRPr>
          </a:p>
        </p:txBody>
      </p:sp>
      <p:sp>
        <p:nvSpPr>
          <p:cNvPr id="3" name="Content Placeholder 2"/>
          <p:cNvSpPr>
            <a:spLocks noGrp="1"/>
          </p:cNvSpPr>
          <p:nvPr>
            <p:ph idx="1"/>
          </p:nvPr>
        </p:nvSpPr>
        <p:spPr/>
        <p:txBody>
          <a:bodyPr>
            <a:normAutofit/>
          </a:bodyPr>
          <a:lstStyle/>
          <a:p>
            <a:r>
              <a:rPr lang="en-NZ" dirty="0" smtClean="0"/>
              <a:t>Let’s get on with it!</a:t>
            </a:r>
          </a:p>
          <a:p>
            <a:r>
              <a:rPr lang="en-NZ" dirty="0" smtClean="0"/>
              <a:t>There’s a freedom in choosing to</a:t>
            </a:r>
            <a:br>
              <a:rPr lang="en-NZ" dirty="0" smtClean="0"/>
            </a:br>
            <a:r>
              <a:rPr lang="en-NZ" dirty="0" smtClean="0"/>
              <a:t>engage joyfully, creatively and</a:t>
            </a:r>
            <a:br>
              <a:rPr lang="en-NZ" dirty="0" smtClean="0"/>
            </a:br>
            <a:r>
              <a:rPr lang="en-NZ" dirty="0" smtClean="0"/>
              <a:t>skilfully in Religious Education</a:t>
            </a:r>
            <a:br>
              <a:rPr lang="en-NZ" dirty="0" smtClean="0"/>
            </a:br>
            <a:r>
              <a:rPr lang="en-NZ" dirty="0" smtClean="0"/>
              <a:t>even though, or perhaps, </a:t>
            </a:r>
            <a:br>
              <a:rPr lang="en-NZ" dirty="0" smtClean="0"/>
            </a:br>
            <a:r>
              <a:rPr lang="en-NZ" dirty="0" smtClean="0"/>
              <a:t>‘especially because’ it’s </a:t>
            </a:r>
            <a:br>
              <a:rPr lang="en-NZ" dirty="0" smtClean="0"/>
            </a:br>
            <a:r>
              <a:rPr lang="en-NZ" dirty="0" smtClean="0"/>
              <a:t>challenging work. </a:t>
            </a:r>
          </a:p>
          <a:p>
            <a:endParaRPr lang="en-NZ" dirty="0" smtClean="0"/>
          </a:p>
          <a:p>
            <a:endParaRPr lang="en-NZ" dirty="0"/>
          </a:p>
        </p:txBody>
      </p:sp>
      <p:pic>
        <p:nvPicPr>
          <p:cNvPr id="6" name="Picture 5"/>
          <p:cNvPicPr>
            <a:picLocks noChangeAspect="1"/>
          </p:cNvPicPr>
          <p:nvPr/>
        </p:nvPicPr>
        <p:blipFill>
          <a:blip r:embed="rId3"/>
          <a:stretch>
            <a:fillRect/>
          </a:stretch>
        </p:blipFill>
        <p:spPr>
          <a:xfrm>
            <a:off x="0" y="-26935"/>
            <a:ext cx="9264352" cy="6884934"/>
          </a:xfrm>
          <a:prstGeom prst="rect">
            <a:avLst/>
          </a:prstGeom>
        </p:spPr>
      </p:pic>
      <p:sp>
        <p:nvSpPr>
          <p:cNvPr id="8" name="Rectangle 7"/>
          <p:cNvSpPr/>
          <p:nvPr/>
        </p:nvSpPr>
        <p:spPr>
          <a:xfrm>
            <a:off x="9768408" y="2026139"/>
            <a:ext cx="2255912" cy="3194721"/>
          </a:xfrm>
          <a:prstGeom prst="rect">
            <a:avLst/>
          </a:prstGeom>
        </p:spPr>
        <p:txBody>
          <a:bodyPr wrap="square">
            <a:spAutoFit/>
          </a:bodyPr>
          <a:lstStyle/>
          <a:p>
            <a:pPr lvl="0" algn="r" fontAlgn="auto">
              <a:lnSpc>
                <a:spcPct val="90000"/>
              </a:lnSpc>
              <a:spcBef>
                <a:spcPts val="1000"/>
              </a:spcBef>
              <a:spcAft>
                <a:spcPts val="0"/>
              </a:spcAft>
            </a:pPr>
            <a:r>
              <a:rPr lang="en-NZ" sz="3200" dirty="0">
                <a:solidFill>
                  <a:srgbClr val="00B050"/>
                </a:solidFill>
                <a:effectLst>
                  <a:outerShdw blurRad="38100" dist="38100" dir="2700000" algn="tl">
                    <a:srgbClr val="000000">
                      <a:alpha val="43137"/>
                    </a:srgbClr>
                  </a:outerShdw>
                </a:effectLst>
                <a:latin typeface="Calibri" panose="020F0502020204030204"/>
                <a:cs typeface="+mn-cs"/>
              </a:rPr>
              <a:t>There’s a sense of Mother </a:t>
            </a:r>
            <a:br>
              <a:rPr lang="en-NZ" sz="3200" dirty="0">
                <a:solidFill>
                  <a:srgbClr val="00B050"/>
                </a:solidFill>
                <a:effectLst>
                  <a:outerShdw blurRad="38100" dist="38100" dir="2700000" algn="tl">
                    <a:srgbClr val="000000">
                      <a:alpha val="43137"/>
                    </a:srgbClr>
                  </a:outerShdw>
                </a:effectLst>
                <a:latin typeface="Calibri" panose="020F0502020204030204"/>
                <a:cs typeface="+mn-cs"/>
              </a:rPr>
            </a:br>
            <a:r>
              <a:rPr lang="en-NZ" sz="3200" dirty="0">
                <a:solidFill>
                  <a:srgbClr val="00B050"/>
                </a:solidFill>
                <a:effectLst>
                  <a:outerShdw blurRad="38100" dist="38100" dir="2700000" algn="tl">
                    <a:srgbClr val="000000">
                      <a:alpha val="43137"/>
                    </a:srgbClr>
                  </a:outerShdw>
                </a:effectLst>
                <a:latin typeface="Calibri" panose="020F0502020204030204"/>
                <a:cs typeface="+mn-cs"/>
              </a:rPr>
              <a:t>Teresa’s challenge in what we </a:t>
            </a:r>
            <a:r>
              <a:rPr lang="en-NZ" sz="3200" dirty="0" smtClean="0">
                <a:solidFill>
                  <a:srgbClr val="00B050"/>
                </a:solidFill>
                <a:effectLst>
                  <a:outerShdw blurRad="38100" dist="38100" dir="2700000" algn="tl">
                    <a:srgbClr val="000000">
                      <a:alpha val="43137"/>
                    </a:srgbClr>
                  </a:outerShdw>
                </a:effectLst>
                <a:latin typeface="Calibri" panose="020F0502020204030204"/>
                <a:cs typeface="+mn-cs"/>
              </a:rPr>
              <a:t>do as teachers</a:t>
            </a:r>
            <a:endParaRPr lang="en-NZ" sz="3200" dirty="0">
              <a:solidFill>
                <a:prstClr val="black"/>
              </a:solidFill>
              <a:effectLst>
                <a:outerShdw blurRad="38100" dist="38100" dir="2700000" algn="tl">
                  <a:srgbClr val="000000">
                    <a:alpha val="43137"/>
                  </a:srgbClr>
                </a:outerShdw>
              </a:effectLst>
              <a:latin typeface="Calibri" panose="020F0502020204030204"/>
              <a:cs typeface="+mn-cs"/>
            </a:endParaRPr>
          </a:p>
        </p:txBody>
      </p:sp>
      <p:sp>
        <p:nvSpPr>
          <p:cNvPr id="7" name="Rectangle 6"/>
          <p:cNvSpPr/>
          <p:nvPr/>
        </p:nvSpPr>
        <p:spPr>
          <a:xfrm>
            <a:off x="0" y="-99392"/>
            <a:ext cx="4799856" cy="7153753"/>
          </a:xfrm>
          <a:prstGeom prst="rect">
            <a:avLst/>
          </a:prstGeom>
          <a:gradFill flip="none" rotWithShape="1">
            <a:gsLst>
              <a:gs pos="0">
                <a:schemeClr val="accent6">
                  <a:satMod val="103000"/>
                  <a:lumMod val="102000"/>
                  <a:tint val="94000"/>
                </a:schemeClr>
              </a:gs>
              <a:gs pos="50000">
                <a:schemeClr val="accent6">
                  <a:satMod val="110000"/>
                  <a:lumMod val="100000"/>
                  <a:shade val="100000"/>
                </a:schemeClr>
              </a:gs>
              <a:gs pos="100000">
                <a:schemeClr val="accent5">
                  <a:lumMod val="50000"/>
                </a:schemeClr>
              </a:gs>
            </a:gsLst>
            <a:lin ang="2700000" scaled="1"/>
            <a:tileRect/>
          </a:gradFill>
        </p:spPr>
        <p:style>
          <a:lnRef idx="0">
            <a:schemeClr val="accent6"/>
          </a:lnRef>
          <a:fillRef idx="3">
            <a:schemeClr val="accent6"/>
          </a:fillRef>
          <a:effectRef idx="3">
            <a:schemeClr val="accent6"/>
          </a:effectRef>
          <a:fontRef idx="minor">
            <a:schemeClr val="lt1"/>
          </a:fontRef>
        </p:style>
        <p:txBody>
          <a:bodyPr wrap="square">
            <a:spAutoFit/>
          </a:bodyPr>
          <a:lstStyle/>
          <a:p>
            <a:pPr lvl="0" algn="ctr" fontAlgn="auto">
              <a:lnSpc>
                <a:spcPct val="90000"/>
              </a:lnSpc>
              <a:spcBef>
                <a:spcPts val="1000"/>
              </a:spcBef>
              <a:spcAft>
                <a:spcPts val="0"/>
              </a:spcAft>
            </a:pPr>
            <a:endParaRPr lang="en-NZ" sz="3200" dirty="0" smtClean="0">
              <a:solidFill>
                <a:srgbClr val="00B050"/>
              </a:solidFill>
              <a:effectLst>
                <a:outerShdw blurRad="38100" dist="38100" dir="2700000" algn="tl">
                  <a:srgbClr val="000000">
                    <a:alpha val="43137"/>
                  </a:srgbClr>
                </a:outerShdw>
              </a:effectLst>
              <a:latin typeface="Calibri" panose="020F0502020204030204"/>
              <a:cs typeface="+mn-cs"/>
            </a:endParaRPr>
          </a:p>
          <a:p>
            <a:pPr lvl="0" algn="ctr" fontAlgn="auto">
              <a:lnSpc>
                <a:spcPct val="90000"/>
              </a:lnSpc>
              <a:spcBef>
                <a:spcPts val="1000"/>
              </a:spcBef>
              <a:spcAft>
                <a:spcPts val="0"/>
              </a:spcAft>
            </a:pPr>
            <a:endParaRPr lang="en-NZ" sz="3200" dirty="0">
              <a:solidFill>
                <a:srgbClr val="00B050"/>
              </a:solidFill>
              <a:effectLst>
                <a:outerShdw blurRad="38100" dist="38100" dir="2700000" algn="tl">
                  <a:srgbClr val="000000">
                    <a:alpha val="43137"/>
                  </a:srgbClr>
                </a:outerShdw>
              </a:effectLst>
              <a:latin typeface="Calibri" panose="020F0502020204030204"/>
            </a:endParaRPr>
          </a:p>
          <a:p>
            <a:pPr lvl="0" algn="ctr" fontAlgn="auto">
              <a:lnSpc>
                <a:spcPct val="90000"/>
              </a:lnSpc>
              <a:spcBef>
                <a:spcPts val="1000"/>
              </a:spcBef>
              <a:spcAft>
                <a:spcPts val="0"/>
              </a:spcAft>
            </a:pPr>
            <a:endParaRPr lang="en-NZ" sz="2400" dirty="0" smtClean="0">
              <a:solidFill>
                <a:srgbClr val="00B050"/>
              </a:solidFill>
              <a:effectLst>
                <a:outerShdw blurRad="38100" dist="38100" dir="2700000" algn="tl">
                  <a:srgbClr val="000000">
                    <a:alpha val="43137"/>
                  </a:srgbClr>
                </a:outerShdw>
              </a:effectLst>
              <a:latin typeface="Calibri" panose="020F0502020204030204"/>
              <a:cs typeface="+mn-cs"/>
            </a:endParaRPr>
          </a:p>
          <a:p>
            <a:pPr lvl="0" algn="ctr" fontAlgn="auto">
              <a:lnSpc>
                <a:spcPct val="90000"/>
              </a:lnSpc>
              <a:spcBef>
                <a:spcPts val="1000"/>
              </a:spcBef>
              <a:spcAft>
                <a:spcPts val="0"/>
              </a:spcAft>
            </a:pPr>
            <a:r>
              <a:rPr lang="en-NZ" sz="2400" dirty="0" smtClean="0">
                <a:solidFill>
                  <a:schemeClr val="tx1"/>
                </a:solidFill>
                <a:latin typeface="Calibri" panose="020F0502020204030204"/>
                <a:cs typeface="+mn-cs"/>
              </a:rPr>
              <a:t>CHILDREN AND WHĀNAU </a:t>
            </a:r>
          </a:p>
          <a:p>
            <a:pPr lvl="0" algn="ctr" fontAlgn="auto">
              <a:lnSpc>
                <a:spcPct val="90000"/>
              </a:lnSpc>
              <a:spcBef>
                <a:spcPts val="1000"/>
              </a:spcBef>
              <a:spcAft>
                <a:spcPts val="0"/>
              </a:spcAft>
            </a:pPr>
            <a:r>
              <a:rPr lang="en-NZ" sz="2400" dirty="0" smtClean="0">
                <a:solidFill>
                  <a:schemeClr val="tx1"/>
                </a:solidFill>
                <a:latin typeface="Calibri" panose="020F0502020204030204"/>
                <a:cs typeface="+mn-cs"/>
              </a:rPr>
              <a:t>MIGHT NOT BE VERY INTERESTED IN </a:t>
            </a:r>
          </a:p>
          <a:p>
            <a:pPr lvl="0" algn="ctr" fontAlgn="auto">
              <a:lnSpc>
                <a:spcPct val="90000"/>
              </a:lnSpc>
              <a:spcBef>
                <a:spcPts val="1000"/>
              </a:spcBef>
              <a:spcAft>
                <a:spcPts val="0"/>
              </a:spcAft>
            </a:pPr>
            <a:r>
              <a:rPr lang="en-NZ" sz="2400" dirty="0" smtClean="0">
                <a:solidFill>
                  <a:schemeClr val="tx1"/>
                </a:solidFill>
                <a:latin typeface="Calibri" panose="020F0502020204030204"/>
                <a:cs typeface="+mn-cs"/>
              </a:rPr>
              <a:t>RELIGIOUS EDUCATION</a:t>
            </a:r>
          </a:p>
          <a:p>
            <a:pPr lvl="0" algn="ctr" fontAlgn="auto">
              <a:lnSpc>
                <a:spcPct val="90000"/>
              </a:lnSpc>
              <a:spcBef>
                <a:spcPts val="1000"/>
              </a:spcBef>
              <a:spcAft>
                <a:spcPts val="0"/>
              </a:spcAft>
            </a:pPr>
            <a:endParaRPr lang="en-NZ" sz="3200" b="1" dirty="0" smtClean="0">
              <a:solidFill>
                <a:schemeClr val="tx1"/>
              </a:solidFill>
              <a:latin typeface="Calibri" panose="020F0502020204030204"/>
            </a:endParaRPr>
          </a:p>
          <a:p>
            <a:pPr lvl="0" algn="ctr" fontAlgn="auto">
              <a:lnSpc>
                <a:spcPct val="90000"/>
              </a:lnSpc>
              <a:spcBef>
                <a:spcPts val="1000"/>
              </a:spcBef>
              <a:spcAft>
                <a:spcPts val="0"/>
              </a:spcAft>
            </a:pPr>
            <a:r>
              <a:rPr lang="en-NZ" sz="4000" b="1" dirty="0" smtClean="0">
                <a:solidFill>
                  <a:schemeClr val="tx1"/>
                </a:solidFill>
                <a:latin typeface="Calibri" panose="020F0502020204030204"/>
              </a:rPr>
              <a:t>TEACH THEM WONDERFULLY </a:t>
            </a:r>
          </a:p>
          <a:p>
            <a:pPr lvl="0" algn="ctr" fontAlgn="auto">
              <a:lnSpc>
                <a:spcPct val="90000"/>
              </a:lnSpc>
              <a:spcBef>
                <a:spcPts val="1000"/>
              </a:spcBef>
              <a:spcAft>
                <a:spcPts val="0"/>
              </a:spcAft>
            </a:pPr>
            <a:r>
              <a:rPr lang="en-NZ" sz="4000" b="1" dirty="0" smtClean="0">
                <a:solidFill>
                  <a:schemeClr val="tx1"/>
                </a:solidFill>
                <a:latin typeface="Calibri" panose="020F0502020204030204"/>
              </a:rPr>
              <a:t>ANYWAY</a:t>
            </a:r>
          </a:p>
          <a:p>
            <a:pPr lvl="0" algn="ctr" fontAlgn="auto">
              <a:lnSpc>
                <a:spcPct val="90000"/>
              </a:lnSpc>
              <a:spcBef>
                <a:spcPts val="1000"/>
              </a:spcBef>
              <a:spcAft>
                <a:spcPts val="0"/>
              </a:spcAft>
            </a:pPr>
            <a:endParaRPr lang="en-NZ" sz="3200" b="1" dirty="0" smtClean="0">
              <a:solidFill>
                <a:srgbClr val="00B050"/>
              </a:solidFill>
              <a:effectLst>
                <a:outerShdw blurRad="38100" dist="38100" dir="2700000" algn="tl">
                  <a:srgbClr val="000000">
                    <a:alpha val="43137"/>
                  </a:srgbClr>
                </a:outerShdw>
              </a:effectLst>
              <a:latin typeface="Calibri" panose="020F0502020204030204"/>
            </a:endParaRPr>
          </a:p>
          <a:p>
            <a:pPr lvl="0" algn="ctr" fontAlgn="auto">
              <a:lnSpc>
                <a:spcPct val="90000"/>
              </a:lnSpc>
              <a:spcBef>
                <a:spcPts val="1000"/>
              </a:spcBef>
              <a:spcAft>
                <a:spcPts val="0"/>
              </a:spcAft>
            </a:pPr>
            <a:endParaRPr lang="en-NZ" sz="3200" b="1" dirty="0">
              <a:solidFill>
                <a:srgbClr val="00B050"/>
              </a:solidFill>
              <a:effectLst>
                <a:outerShdw blurRad="38100" dist="38100" dir="2700000" algn="tl">
                  <a:srgbClr val="000000">
                    <a:alpha val="43137"/>
                  </a:srgbClr>
                </a:outerShdw>
              </a:effectLst>
              <a:latin typeface="Calibri" panose="020F0502020204030204"/>
            </a:endParaRPr>
          </a:p>
          <a:p>
            <a:pPr lvl="0" algn="ctr" fontAlgn="auto">
              <a:lnSpc>
                <a:spcPct val="90000"/>
              </a:lnSpc>
              <a:spcBef>
                <a:spcPts val="1000"/>
              </a:spcBef>
              <a:spcAft>
                <a:spcPts val="0"/>
              </a:spcAft>
            </a:pPr>
            <a:r>
              <a:rPr lang="en-NZ" sz="3200" b="1" dirty="0" smtClean="0">
                <a:solidFill>
                  <a:srgbClr val="00B050"/>
                </a:solidFill>
                <a:effectLst>
                  <a:outerShdw blurRad="38100" dist="38100" dir="2700000" algn="tl">
                    <a:srgbClr val="000000">
                      <a:alpha val="43137"/>
                    </a:srgbClr>
                  </a:outerShdw>
                </a:effectLst>
                <a:latin typeface="Calibri" panose="020F0502020204030204"/>
              </a:rPr>
              <a:t> </a:t>
            </a:r>
            <a:endParaRPr lang="en-NZ" sz="3200" b="1" dirty="0">
              <a:solidFill>
                <a:prstClr val="black"/>
              </a:solidFill>
              <a:effectLst>
                <a:outerShdw blurRad="38100" dist="38100" dir="2700000" algn="tl">
                  <a:srgbClr val="000000">
                    <a:alpha val="43137"/>
                  </a:srgbClr>
                </a:outerShdw>
              </a:effectLst>
              <a:latin typeface="Calibri" panose="020F0502020204030204"/>
            </a:endParaRPr>
          </a:p>
        </p:txBody>
      </p:sp>
    </p:spTree>
    <p:extLst>
      <p:ext uri="{BB962C8B-B14F-4D97-AF65-F5344CB8AC3E}">
        <p14:creationId xmlns:p14="http://schemas.microsoft.com/office/powerpoint/2010/main" val="139185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FFC000"/>
                </a:solidFill>
                <a:latin typeface="+mn-lt"/>
              </a:rPr>
              <a:t>How do we know if we’re doing a good job?</a:t>
            </a:r>
            <a:endParaRPr lang="en-NZ" dirty="0">
              <a:solidFill>
                <a:srgbClr val="FFC000"/>
              </a:solidFill>
              <a:latin typeface="+mn-lt"/>
            </a:endParaRPr>
          </a:p>
        </p:txBody>
      </p:sp>
      <p:sp>
        <p:nvSpPr>
          <p:cNvPr id="3" name="Content Placeholder 2"/>
          <p:cNvSpPr>
            <a:spLocks noGrp="1"/>
          </p:cNvSpPr>
          <p:nvPr>
            <p:ph idx="1"/>
          </p:nvPr>
        </p:nvSpPr>
        <p:spPr>
          <a:xfrm>
            <a:off x="838200" y="2174006"/>
            <a:ext cx="10515600" cy="4351338"/>
          </a:xfrm>
        </p:spPr>
        <p:txBody>
          <a:bodyPr>
            <a:normAutofit lnSpcReduction="10000"/>
          </a:bodyPr>
          <a:lstStyle/>
          <a:p>
            <a:r>
              <a:rPr lang="en-NZ" dirty="0" smtClean="0"/>
              <a:t>Some more food for thought…</a:t>
            </a:r>
            <a:br>
              <a:rPr lang="en-NZ" dirty="0" smtClean="0"/>
            </a:br>
            <a:endParaRPr lang="en-NZ" dirty="0" smtClean="0"/>
          </a:p>
          <a:p>
            <a:r>
              <a:rPr lang="en-NZ" dirty="0" smtClean="0"/>
              <a:t>Have you had similar experiences of your own? Either…</a:t>
            </a:r>
          </a:p>
          <a:p>
            <a:pPr lvl="1"/>
            <a:r>
              <a:rPr lang="en-NZ" sz="3200" dirty="0" smtClean="0">
                <a:solidFill>
                  <a:srgbClr val="007854"/>
                </a:solidFill>
              </a:rPr>
              <a:t>A “Wow” moment where you realised that children from another school were just as wonderful as your own?</a:t>
            </a:r>
            <a:r>
              <a:rPr lang="en-NZ" dirty="0" smtClean="0"/>
              <a:t/>
            </a:r>
            <a:br>
              <a:rPr lang="en-NZ" dirty="0" smtClean="0"/>
            </a:br>
            <a:r>
              <a:rPr lang="en-NZ" dirty="0" smtClean="0"/>
              <a:t/>
            </a:r>
            <a:br>
              <a:rPr lang="en-NZ" dirty="0" smtClean="0"/>
            </a:br>
            <a:r>
              <a:rPr lang="en-NZ" sz="3200" dirty="0"/>
              <a:t>OR</a:t>
            </a:r>
            <a:r>
              <a:rPr lang="en-NZ" dirty="0" smtClean="0"/>
              <a:t/>
            </a:r>
            <a:br>
              <a:rPr lang="en-NZ" dirty="0" smtClean="0"/>
            </a:br>
            <a:endParaRPr lang="en-NZ" dirty="0" smtClean="0"/>
          </a:p>
          <a:p>
            <a:pPr lvl="1"/>
            <a:r>
              <a:rPr lang="en-NZ" sz="3200" dirty="0">
                <a:solidFill>
                  <a:srgbClr val="007854"/>
                </a:solidFill>
              </a:rPr>
              <a:t>A “Wow” moment where you really saw Catholic Education shining through.</a:t>
            </a:r>
          </a:p>
          <a:p>
            <a:pPr lvl="1"/>
            <a:endParaRPr lang="en-NZ" dirty="0" smtClean="0"/>
          </a:p>
          <a:p>
            <a:pPr lvl="1"/>
            <a:endParaRPr lang="en-NZ" dirty="0"/>
          </a:p>
        </p:txBody>
      </p:sp>
      <p:pic>
        <p:nvPicPr>
          <p:cNvPr id="5" name="Getting off the b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56040" y="1916832"/>
            <a:ext cx="304800" cy="304800"/>
          </a:xfrm>
          <a:prstGeom prst="rect">
            <a:avLst/>
          </a:prstGeom>
        </p:spPr>
      </p:pic>
      <p:grpSp>
        <p:nvGrpSpPr>
          <p:cNvPr id="10" name="Group 9"/>
          <p:cNvGrpSpPr/>
          <p:nvPr/>
        </p:nvGrpSpPr>
        <p:grpSpPr>
          <a:xfrm rot="10800000">
            <a:off x="5375920" y="0"/>
            <a:ext cx="6816080" cy="3305901"/>
            <a:chOff x="0" y="925973"/>
            <a:chExt cx="9977887" cy="5952944"/>
          </a:xfrm>
        </p:grpSpPr>
        <p:pic>
          <p:nvPicPr>
            <p:cNvPr id="8" name="Picture 2" descr="Image result for business card blan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925973"/>
              <a:ext cx="9977887" cy="59529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10800000">
              <a:off x="3527641" y="1897432"/>
              <a:ext cx="5185318" cy="2826491"/>
            </a:xfrm>
            <a:prstGeom prst="rect">
              <a:avLst/>
            </a:prstGeom>
            <a:noFill/>
          </p:spPr>
          <p:txBody>
            <a:bodyPr wrap="square" rtlCol="0">
              <a:spAutoFit/>
            </a:bodyPr>
            <a:lstStyle/>
            <a:p>
              <a:pPr algn="ctr"/>
              <a:r>
                <a:rPr lang="en-NZ" sz="3200" dirty="0" smtClean="0">
                  <a:solidFill>
                    <a:prstClr val="black"/>
                  </a:solidFill>
                </a:rPr>
                <a:t>Take a few moments to share?</a:t>
              </a:r>
              <a:endParaRPr lang="en-NZ" sz="3200" dirty="0">
                <a:solidFill>
                  <a:prstClr val="black"/>
                </a:solidFill>
              </a:endParaRPr>
            </a:p>
          </p:txBody>
        </p:sp>
      </p:grpSp>
    </p:spTree>
    <p:extLst>
      <p:ext uri="{BB962C8B-B14F-4D97-AF65-F5344CB8AC3E}">
        <p14:creationId xmlns:p14="http://schemas.microsoft.com/office/powerpoint/2010/main" val="386994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4358" fill="hold"/>
                                        <p:tgtEl>
                                          <p:spTgt spid="5"/>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NZ" dirty="0">
                <a:solidFill>
                  <a:srgbClr val="FFC000"/>
                </a:solidFill>
                <a:latin typeface="+mn-lt"/>
              </a:rPr>
              <a:t>So, what about Assessment then?</a:t>
            </a:r>
            <a:endParaRPr lang="en-NZ" dirty="0">
              <a:solidFill>
                <a:srgbClr val="FFC000"/>
              </a:solidFill>
              <a:latin typeface="+mn-lt"/>
            </a:endParaRPr>
          </a:p>
        </p:txBody>
      </p:sp>
      <p:sp>
        <p:nvSpPr>
          <p:cNvPr id="3" name="Content Placeholder 2"/>
          <p:cNvSpPr>
            <a:spLocks noGrp="1"/>
          </p:cNvSpPr>
          <p:nvPr>
            <p:ph idx="1"/>
          </p:nvPr>
        </p:nvSpPr>
        <p:spPr>
          <a:xfrm>
            <a:off x="838200" y="2029990"/>
            <a:ext cx="10515600" cy="4351338"/>
          </a:xfrm>
        </p:spPr>
        <p:txBody>
          <a:bodyPr/>
          <a:lstStyle/>
          <a:p>
            <a:r>
              <a:rPr lang="en-NZ" dirty="0" smtClean="0"/>
              <a:t>It’s really important.</a:t>
            </a:r>
          </a:p>
          <a:p>
            <a:r>
              <a:rPr lang="en-NZ" dirty="0" smtClean="0"/>
              <a:t>There’s not time now but, read pages </a:t>
            </a:r>
            <a:r>
              <a:rPr lang="en-NZ" dirty="0" smtClean="0"/>
              <a:t>15 </a:t>
            </a:r>
            <a:r>
              <a:rPr lang="en-NZ" dirty="0" smtClean="0"/>
              <a:t>&amp; </a:t>
            </a:r>
            <a:r>
              <a:rPr lang="en-NZ" dirty="0" smtClean="0"/>
              <a:t>16 </a:t>
            </a:r>
            <a:r>
              <a:rPr lang="en-NZ" dirty="0" smtClean="0"/>
              <a:t>over the next couple of weeks </a:t>
            </a:r>
            <a:r>
              <a:rPr lang="en-NZ" sz="2000" dirty="0" smtClean="0"/>
              <a:t>(unless you really want to do it now?) </a:t>
            </a:r>
          </a:p>
          <a:p>
            <a:pPr lvl="1"/>
            <a:r>
              <a:rPr lang="en-NZ" dirty="0" smtClean="0"/>
              <a:t>Take some time to discuss it as a staff.</a:t>
            </a:r>
          </a:p>
          <a:p>
            <a:pPr lvl="1"/>
            <a:r>
              <a:rPr lang="en-NZ" dirty="0" smtClean="0"/>
              <a:t>There are a lot of words but they’re significant. </a:t>
            </a:r>
            <a:br>
              <a:rPr lang="en-NZ" dirty="0" smtClean="0"/>
            </a:br>
            <a:endParaRPr lang="en-NZ" dirty="0" smtClean="0"/>
          </a:p>
        </p:txBody>
      </p:sp>
      <p:grpSp>
        <p:nvGrpSpPr>
          <p:cNvPr id="7" name="Group 6"/>
          <p:cNvGrpSpPr/>
          <p:nvPr/>
        </p:nvGrpSpPr>
        <p:grpSpPr>
          <a:xfrm>
            <a:off x="3729602" y="3861048"/>
            <a:ext cx="4588779" cy="3185592"/>
            <a:chOff x="2711624" y="116632"/>
            <a:chExt cx="8765243" cy="6858000"/>
          </a:xfrm>
        </p:grpSpPr>
        <p:pic>
          <p:nvPicPr>
            <p:cNvPr id="4" name="Picture 3"/>
            <p:cNvPicPr>
              <a:picLocks noChangeAspect="1"/>
            </p:cNvPicPr>
            <p:nvPr/>
          </p:nvPicPr>
          <p:blipFill>
            <a:blip r:embed="rId3"/>
            <a:stretch>
              <a:fillRect/>
            </a:stretch>
          </p:blipFill>
          <p:spPr>
            <a:xfrm>
              <a:off x="2711624" y="116632"/>
              <a:ext cx="4531003" cy="685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Picture 5"/>
            <p:cNvPicPr>
              <a:picLocks noChangeAspect="1"/>
            </p:cNvPicPr>
            <p:nvPr/>
          </p:nvPicPr>
          <p:blipFill>
            <a:blip r:embed="rId4"/>
            <a:stretch>
              <a:fillRect/>
            </a:stretch>
          </p:blipFill>
          <p:spPr>
            <a:xfrm>
              <a:off x="7242627" y="116632"/>
              <a:ext cx="4234240" cy="685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spTree>
    <p:extLst>
      <p:ext uri="{BB962C8B-B14F-4D97-AF65-F5344CB8AC3E}">
        <p14:creationId xmlns:p14="http://schemas.microsoft.com/office/powerpoint/2010/main" val="422049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Diseño predeterminad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8054</TotalTime>
  <Words>1846</Words>
  <Application>Microsoft Office PowerPoint</Application>
  <PresentationFormat>Widescreen</PresentationFormat>
  <Paragraphs>188</Paragraphs>
  <Slides>16</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Calibri</vt:lpstr>
      <vt:lpstr>Calibri Light</vt:lpstr>
      <vt:lpstr>Trebuchet MS</vt:lpstr>
      <vt:lpstr>Wingdings</vt:lpstr>
      <vt:lpstr>Boink LET</vt:lpstr>
      <vt:lpstr>Arial</vt:lpstr>
      <vt:lpstr>1_Diseño predeterminado</vt:lpstr>
      <vt:lpstr>Breaking Open  the SREBD</vt:lpstr>
      <vt:lpstr>Blessing - Karakia</vt:lpstr>
      <vt:lpstr>Blessing - Karakia</vt:lpstr>
      <vt:lpstr>Session 3 - Overview</vt:lpstr>
      <vt:lpstr>Considering our Learners</vt:lpstr>
      <vt:lpstr>Considering  OUR Learners</vt:lpstr>
      <vt:lpstr>And knowing this…</vt:lpstr>
      <vt:lpstr>How do we know if we’re doing a good job?</vt:lpstr>
      <vt:lpstr>So, what about Assessment then?</vt:lpstr>
      <vt:lpstr>RE Assessment in a nutshell</vt:lpstr>
      <vt:lpstr>Applying Pedagogy</vt:lpstr>
      <vt:lpstr>Applying Pedagogy – Support from the SREBD</vt:lpstr>
      <vt:lpstr>Session 3 - Overview</vt:lpstr>
      <vt:lpstr>In Conclusion…</vt:lpstr>
      <vt:lpstr>Scripture to finish with…</vt:lpstr>
      <vt:lpstr>Go Well, God Bless</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Colin MacLeod</cp:lastModifiedBy>
  <cp:revision>758</cp:revision>
  <dcterms:created xsi:type="dcterms:W3CDTF">2010-05-23T14:28:12Z</dcterms:created>
  <dcterms:modified xsi:type="dcterms:W3CDTF">2018-10-25T02:24:42Z</dcterms:modified>
</cp:coreProperties>
</file>